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5" r:id="rId2"/>
    <p:sldId id="257" r:id="rId3"/>
    <p:sldId id="279" r:id="rId4"/>
    <p:sldId id="267" r:id="rId5"/>
    <p:sldId id="264" r:id="rId6"/>
    <p:sldId id="268" r:id="rId7"/>
    <p:sldId id="271" r:id="rId8"/>
    <p:sldId id="275" r:id="rId9"/>
    <p:sldId id="276" r:id="rId10"/>
    <p:sldId id="259" r:id="rId11"/>
    <p:sldId id="260" r:id="rId12"/>
    <p:sldId id="263" r:id="rId13"/>
    <p:sldId id="261" r:id="rId14"/>
    <p:sldId id="272" r:id="rId15"/>
    <p:sldId id="273" r:id="rId16"/>
    <p:sldId id="274" r:id="rId17"/>
    <p:sldId id="278" r:id="rId18"/>
    <p:sldId id="277" r:id="rId19"/>
    <p:sldId id="280"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CCFF"/>
    <a:srgbClr val="990033"/>
    <a:srgbClr val="006600"/>
    <a:srgbClr val="6600CC"/>
    <a:srgbClr val="FF0000"/>
    <a:srgbClr val="FF00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0" autoAdjust="0"/>
    <p:restoredTop sz="94660"/>
  </p:normalViewPr>
  <p:slideViewPr>
    <p:cSldViewPr>
      <p:cViewPr varScale="1">
        <p:scale>
          <a:sx n="68" d="100"/>
          <a:sy n="68" d="100"/>
        </p:scale>
        <p:origin x="142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F658A27-E553-40E9-94E1-228D39E3B34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28675" name="Rectangle 3">
            <a:extLst>
              <a:ext uri="{FF2B5EF4-FFF2-40B4-BE49-F238E27FC236}">
                <a16:creationId xmlns:a16="http://schemas.microsoft.com/office/drawing/2014/main" id="{3B87666D-899A-4333-801C-E4ECCBF109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2052" name="Rectangle 4">
            <a:extLst>
              <a:ext uri="{FF2B5EF4-FFF2-40B4-BE49-F238E27FC236}">
                <a16:creationId xmlns:a16="http://schemas.microsoft.com/office/drawing/2014/main" id="{08A6A1E6-2D7A-4A5F-B02C-1C776F188D29}"/>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7" name="Rectangle 5">
            <a:extLst>
              <a:ext uri="{FF2B5EF4-FFF2-40B4-BE49-F238E27FC236}">
                <a16:creationId xmlns:a16="http://schemas.microsoft.com/office/drawing/2014/main" id="{E4FF8D4E-6B7C-4A0A-B8CC-42BB6CEE1879}"/>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a:extLst>
              <a:ext uri="{FF2B5EF4-FFF2-40B4-BE49-F238E27FC236}">
                <a16:creationId xmlns:a16="http://schemas.microsoft.com/office/drawing/2014/main" id="{58A26AA2-012A-48C1-AD01-0BABC29B2EC1}"/>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28679" name="Rectangle 7">
            <a:extLst>
              <a:ext uri="{FF2B5EF4-FFF2-40B4-BE49-F238E27FC236}">
                <a16:creationId xmlns:a16="http://schemas.microsoft.com/office/drawing/2014/main" id="{AFF637B1-68E7-4B7F-B2ED-79634A520955}"/>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C902257-4793-483F-A62F-6880554CE79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BD1C2A1-7D53-49AC-9347-A72037BFABF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6819F3B-A1FA-450B-B96E-F08F2AFF26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DED6E84-8630-4E45-AE99-BE5D4CFE9133}"/>
              </a:ext>
            </a:extLst>
          </p:cNvPr>
          <p:cNvSpPr>
            <a:spLocks noGrp="1" noChangeArrowheads="1"/>
          </p:cNvSpPr>
          <p:nvPr>
            <p:ph type="sldNum" sz="quarter" idx="12"/>
          </p:nvPr>
        </p:nvSpPr>
        <p:spPr>
          <a:ln/>
        </p:spPr>
        <p:txBody>
          <a:bodyPr/>
          <a:lstStyle>
            <a:lvl1pPr>
              <a:defRPr/>
            </a:lvl1pPr>
          </a:lstStyle>
          <a:p>
            <a:pPr>
              <a:defRPr/>
            </a:pPr>
            <a:fld id="{DBA1B3C2-A51F-4673-B2FE-72FA80FD61BE}" type="slidenum">
              <a:rPr lang="en-US"/>
              <a:pPr>
                <a:defRPr/>
              </a:pPr>
              <a:t>‹#›</a:t>
            </a:fld>
            <a:endParaRPr lang="en-US"/>
          </a:p>
        </p:txBody>
      </p:sp>
    </p:spTree>
    <p:extLst>
      <p:ext uri="{BB962C8B-B14F-4D97-AF65-F5344CB8AC3E}">
        <p14:creationId xmlns:p14="http://schemas.microsoft.com/office/powerpoint/2010/main" val="1482970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3A2001A-75FF-4E5D-87D1-C917B3EADAC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545F872-EDCB-46E1-BF8B-B99E720558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971F265-2046-45C8-9B47-D85BA08944FE}"/>
              </a:ext>
            </a:extLst>
          </p:cNvPr>
          <p:cNvSpPr>
            <a:spLocks noGrp="1" noChangeArrowheads="1"/>
          </p:cNvSpPr>
          <p:nvPr>
            <p:ph type="sldNum" sz="quarter" idx="12"/>
          </p:nvPr>
        </p:nvSpPr>
        <p:spPr>
          <a:ln/>
        </p:spPr>
        <p:txBody>
          <a:bodyPr/>
          <a:lstStyle>
            <a:lvl1pPr>
              <a:defRPr/>
            </a:lvl1pPr>
          </a:lstStyle>
          <a:p>
            <a:pPr>
              <a:defRPr/>
            </a:pPr>
            <a:fld id="{F9EF7FA2-33D0-4C9B-9BDA-9D452B3A1E06}" type="slidenum">
              <a:rPr lang="en-US"/>
              <a:pPr>
                <a:defRPr/>
              </a:pPr>
              <a:t>‹#›</a:t>
            </a:fld>
            <a:endParaRPr lang="en-US"/>
          </a:p>
        </p:txBody>
      </p:sp>
    </p:spTree>
    <p:extLst>
      <p:ext uri="{BB962C8B-B14F-4D97-AF65-F5344CB8AC3E}">
        <p14:creationId xmlns:p14="http://schemas.microsoft.com/office/powerpoint/2010/main" val="3011249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0204590-4748-4956-BF68-C94154DA3B9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FD56DA1-28E1-4BA5-B088-D6132FAF35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FDFEEA6-7B2A-4FCB-9D66-D8F4E6D3073F}"/>
              </a:ext>
            </a:extLst>
          </p:cNvPr>
          <p:cNvSpPr>
            <a:spLocks noGrp="1" noChangeArrowheads="1"/>
          </p:cNvSpPr>
          <p:nvPr>
            <p:ph type="sldNum" sz="quarter" idx="12"/>
          </p:nvPr>
        </p:nvSpPr>
        <p:spPr>
          <a:ln/>
        </p:spPr>
        <p:txBody>
          <a:bodyPr/>
          <a:lstStyle>
            <a:lvl1pPr>
              <a:defRPr/>
            </a:lvl1pPr>
          </a:lstStyle>
          <a:p>
            <a:pPr>
              <a:defRPr/>
            </a:pPr>
            <a:fld id="{05C94EA0-8792-4286-85F7-AA88638EAD92}" type="slidenum">
              <a:rPr lang="en-US"/>
              <a:pPr>
                <a:defRPr/>
              </a:pPr>
              <a:t>‹#›</a:t>
            </a:fld>
            <a:endParaRPr lang="en-US"/>
          </a:p>
        </p:txBody>
      </p:sp>
    </p:spTree>
    <p:extLst>
      <p:ext uri="{BB962C8B-B14F-4D97-AF65-F5344CB8AC3E}">
        <p14:creationId xmlns:p14="http://schemas.microsoft.com/office/powerpoint/2010/main" val="1231273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472EE35-3548-4E6C-86B9-8CD11025CD4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9C1978B-7E87-40C5-83A3-36BDD01EC6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3E2C87A-B415-4541-9FB0-20CC4911AB94}"/>
              </a:ext>
            </a:extLst>
          </p:cNvPr>
          <p:cNvSpPr>
            <a:spLocks noGrp="1" noChangeArrowheads="1"/>
          </p:cNvSpPr>
          <p:nvPr>
            <p:ph type="sldNum" sz="quarter" idx="12"/>
          </p:nvPr>
        </p:nvSpPr>
        <p:spPr>
          <a:ln/>
        </p:spPr>
        <p:txBody>
          <a:bodyPr/>
          <a:lstStyle>
            <a:lvl1pPr>
              <a:defRPr/>
            </a:lvl1pPr>
          </a:lstStyle>
          <a:p>
            <a:pPr>
              <a:defRPr/>
            </a:pPr>
            <a:fld id="{9DF637E6-506B-40BD-A499-E309D5A2DA1C}" type="slidenum">
              <a:rPr lang="en-US"/>
              <a:pPr>
                <a:defRPr/>
              </a:pPr>
              <a:t>‹#›</a:t>
            </a:fld>
            <a:endParaRPr lang="en-US"/>
          </a:p>
        </p:txBody>
      </p:sp>
    </p:spTree>
    <p:extLst>
      <p:ext uri="{BB962C8B-B14F-4D97-AF65-F5344CB8AC3E}">
        <p14:creationId xmlns:p14="http://schemas.microsoft.com/office/powerpoint/2010/main" val="1706793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4492E29-492F-4A31-A07D-D7E3D57EEF8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D6A242B-3A5E-4B56-974C-75EE6BA638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2D94401-DD11-460E-B403-0453D0B7D2A9}"/>
              </a:ext>
            </a:extLst>
          </p:cNvPr>
          <p:cNvSpPr>
            <a:spLocks noGrp="1" noChangeArrowheads="1"/>
          </p:cNvSpPr>
          <p:nvPr>
            <p:ph type="sldNum" sz="quarter" idx="12"/>
          </p:nvPr>
        </p:nvSpPr>
        <p:spPr>
          <a:ln/>
        </p:spPr>
        <p:txBody>
          <a:bodyPr/>
          <a:lstStyle>
            <a:lvl1pPr>
              <a:defRPr/>
            </a:lvl1pPr>
          </a:lstStyle>
          <a:p>
            <a:pPr>
              <a:defRPr/>
            </a:pPr>
            <a:fld id="{F1548B06-6511-43A7-BF94-CF0716AC1903}" type="slidenum">
              <a:rPr lang="en-US"/>
              <a:pPr>
                <a:defRPr/>
              </a:pPr>
              <a:t>‹#›</a:t>
            </a:fld>
            <a:endParaRPr lang="en-US"/>
          </a:p>
        </p:txBody>
      </p:sp>
    </p:spTree>
    <p:extLst>
      <p:ext uri="{BB962C8B-B14F-4D97-AF65-F5344CB8AC3E}">
        <p14:creationId xmlns:p14="http://schemas.microsoft.com/office/powerpoint/2010/main" val="521946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C136BE2-5DE7-4CB9-86B5-1694789650E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D000057-D7E1-469E-B98D-9D2BBEEA50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1C91BBA-E3C0-4855-9F0F-8D8046DF0624}"/>
              </a:ext>
            </a:extLst>
          </p:cNvPr>
          <p:cNvSpPr>
            <a:spLocks noGrp="1" noChangeArrowheads="1"/>
          </p:cNvSpPr>
          <p:nvPr>
            <p:ph type="sldNum" sz="quarter" idx="12"/>
          </p:nvPr>
        </p:nvSpPr>
        <p:spPr>
          <a:ln/>
        </p:spPr>
        <p:txBody>
          <a:bodyPr/>
          <a:lstStyle>
            <a:lvl1pPr>
              <a:defRPr/>
            </a:lvl1pPr>
          </a:lstStyle>
          <a:p>
            <a:pPr>
              <a:defRPr/>
            </a:pPr>
            <a:fld id="{E8328496-07C0-4BB0-8A1A-5E32CC06DED2}" type="slidenum">
              <a:rPr lang="en-US"/>
              <a:pPr>
                <a:defRPr/>
              </a:pPr>
              <a:t>‹#›</a:t>
            </a:fld>
            <a:endParaRPr lang="en-US"/>
          </a:p>
        </p:txBody>
      </p:sp>
    </p:spTree>
    <p:extLst>
      <p:ext uri="{BB962C8B-B14F-4D97-AF65-F5344CB8AC3E}">
        <p14:creationId xmlns:p14="http://schemas.microsoft.com/office/powerpoint/2010/main" val="2434469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A8E36F7-76E4-4EB1-80EC-0A6F1EFF0EF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CA0C0C8-5FD1-4557-86DD-96C87ED4A6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C72C2FE-138B-4C57-8D71-4F506E95A4F1}"/>
              </a:ext>
            </a:extLst>
          </p:cNvPr>
          <p:cNvSpPr>
            <a:spLocks noGrp="1" noChangeArrowheads="1"/>
          </p:cNvSpPr>
          <p:nvPr>
            <p:ph type="sldNum" sz="quarter" idx="12"/>
          </p:nvPr>
        </p:nvSpPr>
        <p:spPr>
          <a:ln/>
        </p:spPr>
        <p:txBody>
          <a:bodyPr/>
          <a:lstStyle>
            <a:lvl1pPr>
              <a:defRPr/>
            </a:lvl1pPr>
          </a:lstStyle>
          <a:p>
            <a:pPr>
              <a:defRPr/>
            </a:pPr>
            <a:fld id="{7F3DB97B-F7B5-47BE-9461-8DDE7A473C35}" type="slidenum">
              <a:rPr lang="en-US"/>
              <a:pPr>
                <a:defRPr/>
              </a:pPr>
              <a:t>‹#›</a:t>
            </a:fld>
            <a:endParaRPr lang="en-US"/>
          </a:p>
        </p:txBody>
      </p:sp>
    </p:spTree>
    <p:extLst>
      <p:ext uri="{BB962C8B-B14F-4D97-AF65-F5344CB8AC3E}">
        <p14:creationId xmlns:p14="http://schemas.microsoft.com/office/powerpoint/2010/main" val="1646879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42F8B56-211C-466C-9375-8CC2943B9D9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8EF6343-0480-4AFA-94D6-3A0B73EA12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1488BE5-49F4-4346-B9BD-32AF1BC3D81A}"/>
              </a:ext>
            </a:extLst>
          </p:cNvPr>
          <p:cNvSpPr>
            <a:spLocks noGrp="1" noChangeArrowheads="1"/>
          </p:cNvSpPr>
          <p:nvPr>
            <p:ph type="sldNum" sz="quarter" idx="12"/>
          </p:nvPr>
        </p:nvSpPr>
        <p:spPr>
          <a:ln/>
        </p:spPr>
        <p:txBody>
          <a:bodyPr/>
          <a:lstStyle>
            <a:lvl1pPr>
              <a:defRPr/>
            </a:lvl1pPr>
          </a:lstStyle>
          <a:p>
            <a:pPr>
              <a:defRPr/>
            </a:pPr>
            <a:fld id="{6EFD70F0-1032-4276-A1D7-656A1F2D0A13}" type="slidenum">
              <a:rPr lang="en-US"/>
              <a:pPr>
                <a:defRPr/>
              </a:pPr>
              <a:t>‹#›</a:t>
            </a:fld>
            <a:endParaRPr lang="en-US"/>
          </a:p>
        </p:txBody>
      </p:sp>
    </p:spTree>
    <p:extLst>
      <p:ext uri="{BB962C8B-B14F-4D97-AF65-F5344CB8AC3E}">
        <p14:creationId xmlns:p14="http://schemas.microsoft.com/office/powerpoint/2010/main" val="242605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21F312-D103-4663-91D2-966FFAFADA6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4C87691-0AB4-4F5B-96D4-6B4731E945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EEBD4E2-C918-46C3-B1C2-A53224292CA6}"/>
              </a:ext>
            </a:extLst>
          </p:cNvPr>
          <p:cNvSpPr>
            <a:spLocks noGrp="1" noChangeArrowheads="1"/>
          </p:cNvSpPr>
          <p:nvPr>
            <p:ph type="sldNum" sz="quarter" idx="12"/>
          </p:nvPr>
        </p:nvSpPr>
        <p:spPr>
          <a:ln/>
        </p:spPr>
        <p:txBody>
          <a:bodyPr/>
          <a:lstStyle>
            <a:lvl1pPr>
              <a:defRPr/>
            </a:lvl1pPr>
          </a:lstStyle>
          <a:p>
            <a:pPr>
              <a:defRPr/>
            </a:pPr>
            <a:fld id="{94E7FFD8-B584-4AFE-A467-31FBB19525F5}" type="slidenum">
              <a:rPr lang="en-US"/>
              <a:pPr>
                <a:defRPr/>
              </a:pPr>
              <a:t>‹#›</a:t>
            </a:fld>
            <a:endParaRPr lang="en-US"/>
          </a:p>
        </p:txBody>
      </p:sp>
    </p:spTree>
    <p:extLst>
      <p:ext uri="{BB962C8B-B14F-4D97-AF65-F5344CB8AC3E}">
        <p14:creationId xmlns:p14="http://schemas.microsoft.com/office/powerpoint/2010/main" val="1404098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9ABC3C6-B2FF-4D1F-A6A1-706C9189760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135B296-400A-4B40-87D5-E74F263C03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A20B161-6CF2-4A03-BE97-B47AA733730E}"/>
              </a:ext>
            </a:extLst>
          </p:cNvPr>
          <p:cNvSpPr>
            <a:spLocks noGrp="1" noChangeArrowheads="1"/>
          </p:cNvSpPr>
          <p:nvPr>
            <p:ph type="sldNum" sz="quarter" idx="12"/>
          </p:nvPr>
        </p:nvSpPr>
        <p:spPr>
          <a:ln/>
        </p:spPr>
        <p:txBody>
          <a:bodyPr/>
          <a:lstStyle>
            <a:lvl1pPr>
              <a:defRPr/>
            </a:lvl1pPr>
          </a:lstStyle>
          <a:p>
            <a:pPr>
              <a:defRPr/>
            </a:pPr>
            <a:fld id="{765C2CEA-D55A-45A2-AFE2-FF092D7C847A}" type="slidenum">
              <a:rPr lang="en-US"/>
              <a:pPr>
                <a:defRPr/>
              </a:pPr>
              <a:t>‹#›</a:t>
            </a:fld>
            <a:endParaRPr lang="en-US"/>
          </a:p>
        </p:txBody>
      </p:sp>
    </p:spTree>
    <p:extLst>
      <p:ext uri="{BB962C8B-B14F-4D97-AF65-F5344CB8AC3E}">
        <p14:creationId xmlns:p14="http://schemas.microsoft.com/office/powerpoint/2010/main" val="1997303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737326F-E265-41EC-8186-89B8608B687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5FC5A1C-676F-4776-BED3-52F223A256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A8943E6-40D7-40B4-B657-6C8BC1D021DE}"/>
              </a:ext>
            </a:extLst>
          </p:cNvPr>
          <p:cNvSpPr>
            <a:spLocks noGrp="1" noChangeArrowheads="1"/>
          </p:cNvSpPr>
          <p:nvPr>
            <p:ph type="sldNum" sz="quarter" idx="12"/>
          </p:nvPr>
        </p:nvSpPr>
        <p:spPr>
          <a:ln/>
        </p:spPr>
        <p:txBody>
          <a:bodyPr/>
          <a:lstStyle>
            <a:lvl1pPr>
              <a:defRPr/>
            </a:lvl1pPr>
          </a:lstStyle>
          <a:p>
            <a:pPr>
              <a:defRPr/>
            </a:pPr>
            <a:fld id="{E725FB21-07F4-497D-B1E2-5C462D53CFDD}" type="slidenum">
              <a:rPr lang="en-US"/>
              <a:pPr>
                <a:defRPr/>
              </a:pPr>
              <a:t>‹#›</a:t>
            </a:fld>
            <a:endParaRPr lang="en-US"/>
          </a:p>
        </p:txBody>
      </p:sp>
    </p:spTree>
    <p:extLst>
      <p:ext uri="{BB962C8B-B14F-4D97-AF65-F5344CB8AC3E}">
        <p14:creationId xmlns:p14="http://schemas.microsoft.com/office/powerpoint/2010/main" val="1737653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710A7F5-0167-41A9-ABDE-4CD48E370D9F}"/>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a:extLst>
              <a:ext uri="{FF2B5EF4-FFF2-40B4-BE49-F238E27FC236}">
                <a16:creationId xmlns:a16="http://schemas.microsoft.com/office/drawing/2014/main" id="{54741988-5AAA-455C-923C-FF31F79A713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a:extLst>
              <a:ext uri="{FF2B5EF4-FFF2-40B4-BE49-F238E27FC236}">
                <a16:creationId xmlns:a16="http://schemas.microsoft.com/office/drawing/2014/main" id="{8BE680AC-3476-483D-B9E5-066F81DA8EBA}"/>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4B6263E0-0F8A-4567-8BE6-051159194603}"/>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AC9F1054-C2C6-42FF-8652-9DCB2AE98F5E}"/>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264F0ED8-8EC9-45D1-9564-3EBCA788FE9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a:extLst>
              <a:ext uri="{FF2B5EF4-FFF2-40B4-BE49-F238E27FC236}">
                <a16:creationId xmlns:a16="http://schemas.microsoft.com/office/drawing/2014/main" id="{F5AB81C7-2C2A-41E4-AD51-FCE88E258F7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400"/>
          </a:p>
        </p:txBody>
      </p:sp>
      <p:sp>
        <p:nvSpPr>
          <p:cNvPr id="11270" name="Text Box 6">
            <a:extLst>
              <a:ext uri="{FF2B5EF4-FFF2-40B4-BE49-F238E27FC236}">
                <a16:creationId xmlns:a16="http://schemas.microsoft.com/office/drawing/2014/main" id="{8C42F086-4969-4BAB-86E9-CBB835C0111C}"/>
              </a:ext>
            </a:extLst>
          </p:cNvPr>
          <p:cNvSpPr txBox="1">
            <a:spLocks noChangeArrowheads="1"/>
          </p:cNvSpPr>
          <p:nvPr/>
        </p:nvSpPr>
        <p:spPr bwMode="auto">
          <a:xfrm>
            <a:off x="1371600" y="533400"/>
            <a:ext cx="6629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b="1">
                <a:solidFill>
                  <a:schemeClr val="hlink"/>
                </a:solidFill>
                <a:latin typeface="Times New Roman" panose="02020603050405020304" pitchFamily="18" charset="0"/>
                <a:cs typeface="Times New Roman" panose="02020603050405020304" pitchFamily="18" charset="0"/>
              </a:rPr>
              <a:t> LUYỆN TẬP TẢ CẢNH</a:t>
            </a:r>
          </a:p>
        </p:txBody>
      </p:sp>
      <p:sp>
        <p:nvSpPr>
          <p:cNvPr id="11271" name="Text Box 7">
            <a:extLst>
              <a:ext uri="{FF2B5EF4-FFF2-40B4-BE49-F238E27FC236}">
                <a16:creationId xmlns:a16="http://schemas.microsoft.com/office/drawing/2014/main" id="{025D82DC-45AC-4DFC-AE99-E1A1C788B94B}"/>
              </a:ext>
            </a:extLst>
          </p:cNvPr>
          <p:cNvSpPr txBox="1">
            <a:spLocks noChangeArrowheads="1"/>
          </p:cNvSpPr>
          <p:nvPr/>
        </p:nvSpPr>
        <p:spPr bwMode="auto">
          <a:xfrm>
            <a:off x="0" y="13716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800" b="1">
                <a:latin typeface="Times New Roman" panose="02020603050405020304" pitchFamily="18" charset="0"/>
                <a:cs typeface="Times New Roman" panose="02020603050405020304" pitchFamily="18" charset="0"/>
              </a:rPr>
              <a:t>KIỂM TRA</a:t>
            </a:r>
            <a:r>
              <a:rPr lang="en-US" altLang="vi-VN" b="1">
                <a:latin typeface="Times New Roman" panose="02020603050405020304" pitchFamily="18" charset="0"/>
                <a:cs typeface="Times New Roman" panose="02020603050405020304" pitchFamily="18" charset="0"/>
              </a:rPr>
              <a:t>:  </a:t>
            </a:r>
            <a:r>
              <a:rPr lang="en-US" altLang="vi-VN" b="1"/>
              <a:t>Nêu cấu tạo của bài văn tả cảnh ? Nêu nội dung của từng phần ?</a:t>
            </a:r>
          </a:p>
        </p:txBody>
      </p:sp>
      <p:sp>
        <p:nvSpPr>
          <p:cNvPr id="11274" name="Rectangle 10">
            <a:extLst>
              <a:ext uri="{FF2B5EF4-FFF2-40B4-BE49-F238E27FC236}">
                <a16:creationId xmlns:a16="http://schemas.microsoft.com/office/drawing/2014/main" id="{C9D6EF93-3B9D-4E47-A9C1-088A334C1CC4}"/>
              </a:ext>
            </a:extLst>
          </p:cNvPr>
          <p:cNvSpPr>
            <a:spLocks noGrp="1" noChangeArrowheads="1"/>
          </p:cNvSpPr>
          <p:nvPr>
            <p:ph type="body" idx="1"/>
          </p:nvPr>
        </p:nvSpPr>
        <p:spPr>
          <a:xfrm>
            <a:off x="457200" y="2514600"/>
            <a:ext cx="8229600" cy="4114800"/>
          </a:xfrm>
          <a:solidFill>
            <a:schemeClr val="accent1"/>
          </a:solidFill>
        </p:spPr>
        <p:txBody>
          <a:bodyPr/>
          <a:lstStyle/>
          <a:p>
            <a:pPr eaLnBrk="1" hangingPunct="1">
              <a:buFontTx/>
              <a:buNone/>
            </a:pPr>
            <a:r>
              <a:rPr lang="en-US" altLang="vi-VN" b="1" u="sng">
                <a:solidFill>
                  <a:srgbClr val="FF0066"/>
                </a:solidFill>
              </a:rPr>
              <a:t>GHI NHỚ:</a:t>
            </a:r>
          </a:p>
          <a:p>
            <a:pPr eaLnBrk="1" hangingPunct="1">
              <a:buFontTx/>
              <a:buNone/>
            </a:pPr>
            <a:r>
              <a:rPr lang="en-US" altLang="vi-VN" b="1"/>
              <a:t>Bài văn tả cảnh thường có ba phần</a:t>
            </a:r>
          </a:p>
          <a:p>
            <a:pPr eaLnBrk="1" hangingPunct="1">
              <a:buFontTx/>
              <a:buNone/>
            </a:pPr>
            <a:r>
              <a:rPr lang="en-US" altLang="vi-VN" b="1">
                <a:solidFill>
                  <a:srgbClr val="FF0000"/>
                </a:solidFill>
              </a:rPr>
              <a:t>Mở bài:</a:t>
            </a:r>
            <a:r>
              <a:rPr lang="en-US" altLang="vi-VN" b="1"/>
              <a:t> Giới thiệu bao quát về cảnh sẽ tả</a:t>
            </a:r>
          </a:p>
          <a:p>
            <a:pPr eaLnBrk="1" hangingPunct="1">
              <a:buFontTx/>
              <a:buNone/>
            </a:pPr>
            <a:r>
              <a:rPr lang="en-US" altLang="vi-VN" b="1">
                <a:solidFill>
                  <a:srgbClr val="FF0000"/>
                </a:solidFill>
              </a:rPr>
              <a:t>Thân bài: </a:t>
            </a:r>
            <a:r>
              <a:rPr lang="en-US" altLang="vi-VN" b="1"/>
              <a:t>Tả từng phần của cảnh hoặc sự thay đổi của cảnh theo thời gian.</a:t>
            </a:r>
          </a:p>
          <a:p>
            <a:pPr eaLnBrk="1" hangingPunct="1">
              <a:buFontTx/>
              <a:buNone/>
            </a:pPr>
            <a:r>
              <a:rPr lang="en-US" altLang="vi-VN" b="1"/>
              <a:t> </a:t>
            </a:r>
            <a:r>
              <a:rPr lang="en-US" altLang="vi-VN" b="1">
                <a:solidFill>
                  <a:srgbClr val="FF0000"/>
                </a:solidFill>
              </a:rPr>
              <a:t>Kết bài:</a:t>
            </a:r>
            <a:r>
              <a:rPr lang="en-US" altLang="vi-VN" b="1"/>
              <a:t> Cảm nghĩ của em về cảnh vật đó.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iterate type="lt">
                                    <p:tmPct val="0"/>
                                  </p:iterate>
                                  <p:childTnLst>
                                    <p:set>
                                      <p:cBhvr>
                                        <p:cTn id="6" dur="1" fill="hold">
                                          <p:stCondLst>
                                            <p:cond delay="0"/>
                                          </p:stCondLst>
                                        </p:cTn>
                                        <p:tgtEl>
                                          <p:spTgt spid="11270"/>
                                        </p:tgtEl>
                                        <p:attrNameLst>
                                          <p:attrName>style.visibility</p:attrName>
                                        </p:attrNameLst>
                                      </p:cBhvr>
                                      <p:to>
                                        <p:strVal val="visible"/>
                                      </p:to>
                                    </p:set>
                                    <p:animEffect transition="in" filter="box(in)">
                                      <p:cBhvr>
                                        <p:cTn id="7" dur="500"/>
                                        <p:tgtEl>
                                          <p:spTgt spid="112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iterate type="lt">
                                    <p:tmPct val="0"/>
                                  </p:iterate>
                                  <p:childTnLst>
                                    <p:set>
                                      <p:cBhvr>
                                        <p:cTn id="11" dur="1" fill="hold">
                                          <p:stCondLst>
                                            <p:cond delay="0"/>
                                          </p:stCondLst>
                                        </p:cTn>
                                        <p:tgtEl>
                                          <p:spTgt spid="11271"/>
                                        </p:tgtEl>
                                        <p:attrNameLst>
                                          <p:attrName>style.visibility</p:attrName>
                                        </p:attrNameLst>
                                      </p:cBhvr>
                                      <p:to>
                                        <p:strVal val="visible"/>
                                      </p:to>
                                    </p:set>
                                    <p:animEffect transition="in" filter="box(in)">
                                      <p:cBhvr>
                                        <p:cTn id="12" dur="500"/>
                                        <p:tgtEl>
                                          <p:spTgt spid="112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274">
                                            <p:bg/>
                                          </p:spTgt>
                                        </p:tgtEl>
                                        <p:attrNameLst>
                                          <p:attrName>style.visibility</p:attrName>
                                        </p:attrNameLst>
                                      </p:cBhvr>
                                      <p:to>
                                        <p:strVal val="visible"/>
                                      </p:to>
                                    </p:set>
                                    <p:animEffect transition="in" filter="box(in)">
                                      <p:cBhvr>
                                        <p:cTn id="17" dur="500"/>
                                        <p:tgtEl>
                                          <p:spTgt spid="11274">
                                            <p:bg/>
                                          </p:spTgt>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1274">
                                            <p:txEl>
                                              <p:pRg st="0" end="0"/>
                                            </p:txEl>
                                          </p:spTgt>
                                        </p:tgtEl>
                                        <p:attrNameLst>
                                          <p:attrName>style.visibility</p:attrName>
                                        </p:attrNameLst>
                                      </p:cBhvr>
                                      <p:to>
                                        <p:strVal val="visible"/>
                                      </p:to>
                                    </p:set>
                                    <p:animEffect transition="in" filter="box(in)">
                                      <p:cBhvr>
                                        <p:cTn id="20" dur="500"/>
                                        <p:tgtEl>
                                          <p:spTgt spid="11274">
                                            <p:txEl>
                                              <p:pRg st="0" end="0"/>
                                            </p:txEl>
                                          </p:spTgt>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1274">
                                            <p:txEl>
                                              <p:pRg st="1" end="1"/>
                                            </p:txEl>
                                          </p:spTgt>
                                        </p:tgtEl>
                                        <p:attrNameLst>
                                          <p:attrName>style.visibility</p:attrName>
                                        </p:attrNameLst>
                                      </p:cBhvr>
                                      <p:to>
                                        <p:strVal val="visible"/>
                                      </p:to>
                                    </p:set>
                                    <p:animEffect transition="in" filter="box(in)">
                                      <p:cBhvr>
                                        <p:cTn id="23" dur="500"/>
                                        <p:tgtEl>
                                          <p:spTgt spid="11274">
                                            <p:txEl>
                                              <p:pRg st="1" end="1"/>
                                            </p:txEl>
                                          </p:spTgt>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1274">
                                            <p:txEl>
                                              <p:pRg st="2" end="2"/>
                                            </p:txEl>
                                          </p:spTgt>
                                        </p:tgtEl>
                                        <p:attrNameLst>
                                          <p:attrName>style.visibility</p:attrName>
                                        </p:attrNameLst>
                                      </p:cBhvr>
                                      <p:to>
                                        <p:strVal val="visible"/>
                                      </p:to>
                                    </p:set>
                                    <p:animEffect transition="in" filter="box(in)">
                                      <p:cBhvr>
                                        <p:cTn id="26" dur="500"/>
                                        <p:tgtEl>
                                          <p:spTgt spid="11274">
                                            <p:txEl>
                                              <p:pRg st="2" end="2"/>
                                            </p:txEl>
                                          </p:spTgt>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1274">
                                            <p:txEl>
                                              <p:pRg st="3" end="3"/>
                                            </p:txEl>
                                          </p:spTgt>
                                        </p:tgtEl>
                                        <p:attrNameLst>
                                          <p:attrName>style.visibility</p:attrName>
                                        </p:attrNameLst>
                                      </p:cBhvr>
                                      <p:to>
                                        <p:strVal val="visible"/>
                                      </p:to>
                                    </p:set>
                                    <p:animEffect transition="in" filter="box(in)">
                                      <p:cBhvr>
                                        <p:cTn id="29" dur="500"/>
                                        <p:tgtEl>
                                          <p:spTgt spid="11274">
                                            <p:txEl>
                                              <p:pRg st="3" end="3"/>
                                            </p:txEl>
                                          </p:spTgt>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1274">
                                            <p:txEl>
                                              <p:pRg st="4" end="4"/>
                                            </p:txEl>
                                          </p:spTgt>
                                        </p:tgtEl>
                                        <p:attrNameLst>
                                          <p:attrName>style.visibility</p:attrName>
                                        </p:attrNameLst>
                                      </p:cBhvr>
                                      <p:to>
                                        <p:strVal val="visible"/>
                                      </p:to>
                                    </p:set>
                                    <p:animEffect transition="in" filter="box(in)">
                                      <p:cBhvr>
                                        <p:cTn id="32" dur="500"/>
                                        <p:tgtEl>
                                          <p:spTgt spid="11274">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xit" presetSubtype="16" fill="hold" grpId="1" nodeType="clickEffect">
                                  <p:stCondLst>
                                    <p:cond delay="0"/>
                                  </p:stCondLst>
                                  <p:iterate type="lt">
                                    <p:tmPct val="0"/>
                                  </p:iterate>
                                  <p:childTnLst>
                                    <p:animEffect transition="out" filter="box(in)">
                                      <p:cBhvr>
                                        <p:cTn id="36" dur="500"/>
                                        <p:tgtEl>
                                          <p:spTgt spid="11270"/>
                                        </p:tgtEl>
                                      </p:cBhvr>
                                    </p:animEffect>
                                    <p:set>
                                      <p:cBhvr>
                                        <p:cTn id="37" dur="1" fill="hold">
                                          <p:stCondLst>
                                            <p:cond delay="499"/>
                                          </p:stCondLst>
                                        </p:cTn>
                                        <p:tgtEl>
                                          <p:spTgt spid="11270"/>
                                        </p:tgtEl>
                                        <p:attrNameLst>
                                          <p:attrName>style.visibility</p:attrName>
                                        </p:attrNameLst>
                                      </p:cBhvr>
                                      <p:to>
                                        <p:strVal val="hidden"/>
                                      </p:to>
                                    </p:set>
                                  </p:childTnLst>
                                </p:cTn>
                              </p:par>
                              <p:par>
                                <p:cTn id="38" presetID="4" presetClass="exit" presetSubtype="16" fill="hold" grpId="1" nodeType="withEffect">
                                  <p:stCondLst>
                                    <p:cond delay="0"/>
                                  </p:stCondLst>
                                  <p:iterate type="lt">
                                    <p:tmPct val="0"/>
                                  </p:iterate>
                                  <p:childTnLst>
                                    <p:animEffect transition="out" filter="box(in)">
                                      <p:cBhvr>
                                        <p:cTn id="39" dur="500"/>
                                        <p:tgtEl>
                                          <p:spTgt spid="11271"/>
                                        </p:tgtEl>
                                      </p:cBhvr>
                                    </p:animEffect>
                                    <p:set>
                                      <p:cBhvr>
                                        <p:cTn id="40" dur="1" fill="hold">
                                          <p:stCondLst>
                                            <p:cond delay="499"/>
                                          </p:stCondLst>
                                        </p:cTn>
                                        <p:tgtEl>
                                          <p:spTgt spid="11271"/>
                                        </p:tgtEl>
                                        <p:attrNameLst>
                                          <p:attrName>style.visibility</p:attrName>
                                        </p:attrNameLst>
                                      </p:cBhvr>
                                      <p:to>
                                        <p:strVal val="hidden"/>
                                      </p:to>
                                    </p:set>
                                  </p:childTnLst>
                                </p:cTn>
                              </p:par>
                              <p:par>
                                <p:cTn id="41" presetID="4" presetClass="exit" presetSubtype="16" fill="hold" grpId="1" nodeType="withEffect">
                                  <p:stCondLst>
                                    <p:cond delay="0"/>
                                  </p:stCondLst>
                                  <p:childTnLst>
                                    <p:animEffect transition="out" filter="box(in)">
                                      <p:cBhvr>
                                        <p:cTn id="42" dur="500"/>
                                        <p:tgtEl>
                                          <p:spTgt spid="11274">
                                            <p:txEl>
                                              <p:pRg st="0" end="0"/>
                                            </p:txEl>
                                          </p:spTgt>
                                        </p:tgtEl>
                                      </p:cBhvr>
                                    </p:animEffect>
                                    <p:set>
                                      <p:cBhvr>
                                        <p:cTn id="43" dur="1" fill="hold">
                                          <p:stCondLst>
                                            <p:cond delay="499"/>
                                          </p:stCondLst>
                                        </p:cTn>
                                        <p:tgtEl>
                                          <p:spTgt spid="11274">
                                            <p:txEl>
                                              <p:pRg st="0" end="0"/>
                                            </p:txEl>
                                          </p:spTgt>
                                        </p:tgtEl>
                                        <p:attrNameLst>
                                          <p:attrName>style.visibility</p:attrName>
                                        </p:attrNameLst>
                                      </p:cBhvr>
                                      <p:to>
                                        <p:strVal val="hidden"/>
                                      </p:to>
                                    </p:set>
                                  </p:childTnLst>
                                </p:cTn>
                              </p:par>
                              <p:par>
                                <p:cTn id="44" presetID="4" presetClass="exit" presetSubtype="16" fill="hold" grpId="1" nodeType="withEffect">
                                  <p:stCondLst>
                                    <p:cond delay="0"/>
                                  </p:stCondLst>
                                  <p:childTnLst>
                                    <p:animEffect transition="out" filter="box(in)">
                                      <p:cBhvr>
                                        <p:cTn id="45" dur="500"/>
                                        <p:tgtEl>
                                          <p:spTgt spid="11274">
                                            <p:txEl>
                                              <p:pRg st="1" end="1"/>
                                            </p:txEl>
                                          </p:spTgt>
                                        </p:tgtEl>
                                      </p:cBhvr>
                                    </p:animEffect>
                                    <p:set>
                                      <p:cBhvr>
                                        <p:cTn id="46" dur="1" fill="hold">
                                          <p:stCondLst>
                                            <p:cond delay="499"/>
                                          </p:stCondLst>
                                        </p:cTn>
                                        <p:tgtEl>
                                          <p:spTgt spid="11274">
                                            <p:txEl>
                                              <p:pRg st="1" end="1"/>
                                            </p:txEl>
                                          </p:spTgt>
                                        </p:tgtEl>
                                        <p:attrNameLst>
                                          <p:attrName>style.visibility</p:attrName>
                                        </p:attrNameLst>
                                      </p:cBhvr>
                                      <p:to>
                                        <p:strVal val="hidden"/>
                                      </p:to>
                                    </p:set>
                                  </p:childTnLst>
                                </p:cTn>
                              </p:par>
                              <p:par>
                                <p:cTn id="47" presetID="4" presetClass="exit" presetSubtype="16" fill="hold" grpId="1" nodeType="withEffect">
                                  <p:stCondLst>
                                    <p:cond delay="0"/>
                                  </p:stCondLst>
                                  <p:childTnLst>
                                    <p:animEffect transition="out" filter="box(in)">
                                      <p:cBhvr>
                                        <p:cTn id="48" dur="500"/>
                                        <p:tgtEl>
                                          <p:spTgt spid="11274">
                                            <p:txEl>
                                              <p:pRg st="2" end="2"/>
                                            </p:txEl>
                                          </p:spTgt>
                                        </p:tgtEl>
                                      </p:cBhvr>
                                    </p:animEffect>
                                    <p:set>
                                      <p:cBhvr>
                                        <p:cTn id="49" dur="1" fill="hold">
                                          <p:stCondLst>
                                            <p:cond delay="499"/>
                                          </p:stCondLst>
                                        </p:cTn>
                                        <p:tgtEl>
                                          <p:spTgt spid="11274">
                                            <p:txEl>
                                              <p:pRg st="2" end="2"/>
                                            </p:txEl>
                                          </p:spTgt>
                                        </p:tgtEl>
                                        <p:attrNameLst>
                                          <p:attrName>style.visibility</p:attrName>
                                        </p:attrNameLst>
                                      </p:cBhvr>
                                      <p:to>
                                        <p:strVal val="hidden"/>
                                      </p:to>
                                    </p:set>
                                  </p:childTnLst>
                                </p:cTn>
                              </p:par>
                              <p:par>
                                <p:cTn id="50" presetID="4" presetClass="exit" presetSubtype="16" fill="hold" grpId="1" nodeType="withEffect">
                                  <p:stCondLst>
                                    <p:cond delay="0"/>
                                  </p:stCondLst>
                                  <p:childTnLst>
                                    <p:animEffect transition="out" filter="box(in)">
                                      <p:cBhvr>
                                        <p:cTn id="51" dur="500"/>
                                        <p:tgtEl>
                                          <p:spTgt spid="11274">
                                            <p:txEl>
                                              <p:pRg st="3" end="3"/>
                                            </p:txEl>
                                          </p:spTgt>
                                        </p:tgtEl>
                                      </p:cBhvr>
                                    </p:animEffect>
                                    <p:set>
                                      <p:cBhvr>
                                        <p:cTn id="52" dur="1" fill="hold">
                                          <p:stCondLst>
                                            <p:cond delay="499"/>
                                          </p:stCondLst>
                                        </p:cTn>
                                        <p:tgtEl>
                                          <p:spTgt spid="11274">
                                            <p:txEl>
                                              <p:pRg st="3" end="3"/>
                                            </p:txEl>
                                          </p:spTgt>
                                        </p:tgtEl>
                                        <p:attrNameLst>
                                          <p:attrName>style.visibility</p:attrName>
                                        </p:attrNameLst>
                                      </p:cBhvr>
                                      <p:to>
                                        <p:strVal val="hidden"/>
                                      </p:to>
                                    </p:set>
                                  </p:childTnLst>
                                </p:cTn>
                              </p:par>
                              <p:par>
                                <p:cTn id="53" presetID="4" presetClass="exit" presetSubtype="16" fill="hold" grpId="1" nodeType="withEffect">
                                  <p:stCondLst>
                                    <p:cond delay="0"/>
                                  </p:stCondLst>
                                  <p:childTnLst>
                                    <p:animEffect transition="out" filter="box(in)">
                                      <p:cBhvr>
                                        <p:cTn id="54" dur="500"/>
                                        <p:tgtEl>
                                          <p:spTgt spid="11274">
                                            <p:txEl>
                                              <p:pRg st="4" end="4"/>
                                            </p:txEl>
                                          </p:spTgt>
                                        </p:tgtEl>
                                      </p:cBhvr>
                                    </p:animEffect>
                                    <p:set>
                                      <p:cBhvr>
                                        <p:cTn id="55" dur="1" fill="hold">
                                          <p:stCondLst>
                                            <p:cond delay="499"/>
                                          </p:stCondLst>
                                        </p:cTn>
                                        <p:tgtEl>
                                          <p:spTgt spid="11274">
                                            <p:txEl>
                                              <p:pRg st="4" end="4"/>
                                            </p:txEl>
                                          </p:spTgt>
                                        </p:tgtEl>
                                        <p:attrNameLst>
                                          <p:attrName>style.visibility</p:attrName>
                                        </p:attrNameLst>
                                      </p:cBhvr>
                                      <p:to>
                                        <p:strVal val="hidden"/>
                                      </p:to>
                                    </p:set>
                                  </p:childTnLst>
                                </p:cTn>
                              </p:par>
                              <p:par>
                                <p:cTn id="56" presetID="4" presetClass="exit" presetSubtype="16" fill="hold" grpId="1" nodeType="withEffect">
                                  <p:stCondLst>
                                    <p:cond delay="0"/>
                                  </p:stCondLst>
                                  <p:childTnLst>
                                    <p:animEffect transition="out" filter="box(in)">
                                      <p:cBhvr>
                                        <p:cTn id="57" dur="500"/>
                                        <p:tgtEl>
                                          <p:spTgt spid="11274">
                                            <p:bg/>
                                          </p:spTgt>
                                        </p:tgtEl>
                                      </p:cBhvr>
                                    </p:animEffect>
                                    <p:set>
                                      <p:cBhvr>
                                        <p:cTn id="58" dur="1" fill="hold">
                                          <p:stCondLst>
                                            <p:cond delay="499"/>
                                          </p:stCondLst>
                                        </p:cTn>
                                        <p:tgtEl>
                                          <p:spTgt spid="11274">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P spid="11270" grpId="1"/>
      <p:bldP spid="11271" grpId="0"/>
      <p:bldP spid="11271" grpId="1"/>
      <p:bldP spid="11274" grpId="0" build="p" animBg="1"/>
      <p:bldP spid="11274" grpId="1"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AutoShape 5">
            <a:extLst>
              <a:ext uri="{FF2B5EF4-FFF2-40B4-BE49-F238E27FC236}">
                <a16:creationId xmlns:a16="http://schemas.microsoft.com/office/drawing/2014/main" id="{8561C261-AE11-4084-BA26-3DF049E09BF5}"/>
              </a:ext>
            </a:extLst>
          </p:cNvPr>
          <p:cNvSpPr>
            <a:spLocks noChangeArrowheads="1"/>
          </p:cNvSpPr>
          <p:nvPr/>
        </p:nvSpPr>
        <p:spPr bwMode="auto">
          <a:xfrm>
            <a:off x="279400" y="0"/>
            <a:ext cx="8534400" cy="2971800"/>
          </a:xfrm>
          <a:prstGeom prst="horizontalScroll">
            <a:avLst>
              <a:gd name="adj" fmla="val 12500"/>
            </a:avLst>
          </a:prstGeom>
          <a:gradFill rotWithShape="1">
            <a:gsLst>
              <a:gs pos="0">
                <a:schemeClr val="bg1"/>
              </a:gs>
              <a:gs pos="100000">
                <a:srgbClr val="FFCCFF"/>
              </a:gs>
            </a:gsLst>
            <a:path path="rect">
              <a:fillToRect l="50000" t="50000" r="50000" b="50000"/>
            </a:path>
          </a:gra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5124" name="Text Box 4">
            <a:extLst>
              <a:ext uri="{FF2B5EF4-FFF2-40B4-BE49-F238E27FC236}">
                <a16:creationId xmlns:a16="http://schemas.microsoft.com/office/drawing/2014/main" id="{3630A888-65B9-4C9E-8334-BF87939481EB}"/>
              </a:ext>
            </a:extLst>
          </p:cNvPr>
          <p:cNvSpPr txBox="1">
            <a:spLocks noChangeArrowheads="1"/>
          </p:cNvSpPr>
          <p:nvPr/>
        </p:nvSpPr>
        <p:spPr bwMode="auto">
          <a:xfrm>
            <a:off x="685800" y="609600"/>
            <a:ext cx="83058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b="1"/>
              <a:t>Bài 2. Lập dàn ý bài văn tả cảnh một buổi sáng (hoặc trưa, chiều) trong vườn cây (hay trong công viên, trên đường phố, trên cánh đồng, nương rẫy).</a:t>
            </a:r>
          </a:p>
        </p:txBody>
      </p:sp>
      <p:sp>
        <p:nvSpPr>
          <p:cNvPr id="5126" name="Text Box 6">
            <a:extLst>
              <a:ext uri="{FF2B5EF4-FFF2-40B4-BE49-F238E27FC236}">
                <a16:creationId xmlns:a16="http://schemas.microsoft.com/office/drawing/2014/main" id="{0E3E14BA-AAA1-4B73-9F3A-E70B2A0F6BFF}"/>
              </a:ext>
            </a:extLst>
          </p:cNvPr>
          <p:cNvSpPr txBox="1">
            <a:spLocks noChangeArrowheads="1"/>
          </p:cNvSpPr>
          <p:nvPr/>
        </p:nvSpPr>
        <p:spPr bwMode="auto">
          <a:xfrm>
            <a:off x="685800" y="609600"/>
            <a:ext cx="83058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b="1"/>
              <a:t>Bài 2. </a:t>
            </a:r>
            <a:r>
              <a:rPr lang="en-US" altLang="vi-VN" b="1">
                <a:solidFill>
                  <a:srgbClr val="0000FF"/>
                </a:solidFill>
              </a:rPr>
              <a:t>Lập dàn ý</a:t>
            </a:r>
            <a:r>
              <a:rPr lang="en-US" altLang="vi-VN" b="1"/>
              <a:t> bài văn </a:t>
            </a:r>
            <a:r>
              <a:rPr lang="en-US" altLang="vi-VN" b="1">
                <a:solidFill>
                  <a:srgbClr val="0000FF"/>
                </a:solidFill>
              </a:rPr>
              <a:t>tả cảnh</a:t>
            </a:r>
            <a:r>
              <a:rPr lang="en-US" altLang="vi-VN" b="1"/>
              <a:t> một </a:t>
            </a:r>
            <a:r>
              <a:rPr lang="en-US" altLang="vi-VN" b="1">
                <a:solidFill>
                  <a:srgbClr val="0000FF"/>
                </a:solidFill>
              </a:rPr>
              <a:t>buổi sáng (</a:t>
            </a:r>
            <a:r>
              <a:rPr lang="en-US" altLang="vi-VN" b="1"/>
              <a:t>hoặc</a:t>
            </a:r>
            <a:r>
              <a:rPr lang="en-US" altLang="vi-VN" b="1">
                <a:solidFill>
                  <a:srgbClr val="0000FF"/>
                </a:solidFill>
              </a:rPr>
              <a:t> trưa, chiều)</a:t>
            </a:r>
            <a:r>
              <a:rPr lang="en-US" altLang="vi-VN" b="1"/>
              <a:t> trong </a:t>
            </a:r>
            <a:r>
              <a:rPr lang="en-US" altLang="vi-VN" b="1">
                <a:solidFill>
                  <a:srgbClr val="00CC00"/>
                </a:solidFill>
              </a:rPr>
              <a:t>vườn cây</a:t>
            </a:r>
            <a:r>
              <a:rPr lang="en-US" altLang="vi-VN" b="1"/>
              <a:t> (hay trong </a:t>
            </a:r>
            <a:r>
              <a:rPr lang="en-US" altLang="vi-VN" b="1">
                <a:solidFill>
                  <a:srgbClr val="00CC00"/>
                </a:solidFill>
              </a:rPr>
              <a:t>công viên</a:t>
            </a:r>
            <a:r>
              <a:rPr lang="en-US" altLang="vi-VN" b="1"/>
              <a:t>, trên </a:t>
            </a:r>
            <a:r>
              <a:rPr lang="en-US" altLang="vi-VN" b="1">
                <a:solidFill>
                  <a:srgbClr val="00CC00"/>
                </a:solidFill>
              </a:rPr>
              <a:t>đường phố</a:t>
            </a:r>
            <a:r>
              <a:rPr lang="en-US" altLang="vi-VN" b="1"/>
              <a:t>, trên </a:t>
            </a:r>
            <a:r>
              <a:rPr lang="en-US" altLang="vi-VN" b="1">
                <a:solidFill>
                  <a:srgbClr val="00CC00"/>
                </a:solidFill>
              </a:rPr>
              <a:t>cánh đồng</a:t>
            </a:r>
            <a:r>
              <a:rPr lang="en-US" altLang="vi-VN" b="1"/>
              <a:t>, </a:t>
            </a:r>
            <a:r>
              <a:rPr lang="en-US" altLang="vi-VN" b="1">
                <a:solidFill>
                  <a:srgbClr val="00CC00"/>
                </a:solidFill>
              </a:rPr>
              <a:t>nương rẫy</a:t>
            </a:r>
            <a:r>
              <a:rPr lang="en-US" altLang="vi-VN" b="1"/>
              <a:t>).</a:t>
            </a:r>
          </a:p>
        </p:txBody>
      </p:sp>
      <p:sp>
        <p:nvSpPr>
          <p:cNvPr id="5127" name="Rectangle 7">
            <a:extLst>
              <a:ext uri="{FF2B5EF4-FFF2-40B4-BE49-F238E27FC236}">
                <a16:creationId xmlns:a16="http://schemas.microsoft.com/office/drawing/2014/main" id="{8930A13E-9123-4D97-A1BD-C85C048B7DAB}"/>
              </a:ext>
            </a:extLst>
          </p:cNvPr>
          <p:cNvSpPr>
            <a:spLocks noGrp="1" noChangeArrowheads="1"/>
          </p:cNvSpPr>
          <p:nvPr>
            <p:ph type="body" idx="1"/>
          </p:nvPr>
        </p:nvSpPr>
        <p:spPr>
          <a:xfrm>
            <a:off x="228600" y="3200400"/>
            <a:ext cx="8763000" cy="3276600"/>
          </a:xfrm>
          <a:solidFill>
            <a:schemeClr val="accent1"/>
          </a:solidFill>
        </p:spPr>
        <p:txBody>
          <a:bodyPr/>
          <a:lstStyle/>
          <a:p>
            <a:pPr eaLnBrk="1" hangingPunct="1">
              <a:buFontTx/>
              <a:buNone/>
            </a:pPr>
            <a:r>
              <a:rPr lang="en-US" altLang="vi-VN" sz="2800"/>
              <a:t> </a:t>
            </a:r>
            <a:r>
              <a:rPr lang="en-US" altLang="vi-VN" sz="2800" b="1" u="sng">
                <a:solidFill>
                  <a:srgbClr val="FF0066"/>
                </a:solidFill>
              </a:rPr>
              <a:t>GHI NHỚ</a:t>
            </a:r>
            <a:r>
              <a:rPr lang="en-US" altLang="vi-VN" sz="2800" b="1" u="sng"/>
              <a:t>:</a:t>
            </a:r>
          </a:p>
          <a:p>
            <a:pPr eaLnBrk="1" hangingPunct="1">
              <a:buFontTx/>
              <a:buNone/>
            </a:pPr>
            <a:r>
              <a:rPr lang="en-US" altLang="vi-VN" sz="2800" b="1"/>
              <a:t>Bài văn tả cảnh thường có ba phần</a:t>
            </a:r>
          </a:p>
          <a:p>
            <a:pPr eaLnBrk="1" hangingPunct="1"/>
            <a:r>
              <a:rPr lang="en-US" altLang="vi-VN" sz="2800" b="1">
                <a:solidFill>
                  <a:srgbClr val="FF0066"/>
                </a:solidFill>
              </a:rPr>
              <a:t>Mở bài:</a:t>
            </a:r>
            <a:r>
              <a:rPr lang="en-US" altLang="vi-VN" sz="2800" b="1"/>
              <a:t> Giới thiệu bao quát về cảnh sẽ tả</a:t>
            </a:r>
          </a:p>
          <a:p>
            <a:pPr eaLnBrk="1" hangingPunct="1"/>
            <a:r>
              <a:rPr lang="en-US" altLang="vi-VN" sz="2800" b="1">
                <a:solidFill>
                  <a:srgbClr val="FF0066"/>
                </a:solidFill>
              </a:rPr>
              <a:t>Thân bài:</a:t>
            </a:r>
            <a:r>
              <a:rPr lang="en-US" altLang="vi-VN" sz="2800" b="1"/>
              <a:t> Tả từng phần của cảnh hoặc sự thay đổi của cảnh theo thời gian.</a:t>
            </a:r>
          </a:p>
          <a:p>
            <a:pPr eaLnBrk="1" hangingPunct="1"/>
            <a:r>
              <a:rPr lang="en-US" altLang="vi-VN" sz="2800" b="1">
                <a:solidFill>
                  <a:srgbClr val="FF0066"/>
                </a:solidFill>
              </a:rPr>
              <a:t> Kết bài:</a:t>
            </a:r>
            <a:r>
              <a:rPr lang="en-US" altLang="vi-VN" sz="2800" b="1"/>
              <a:t> Cảm nghĩ của em về cảnh vật đó.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box(in)">
                                      <p:cBhvr>
                                        <p:cTn id="7" dur="500"/>
                                        <p:tgtEl>
                                          <p:spTgt spid="5125"/>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5124"/>
                                        </p:tgtEl>
                                        <p:attrNameLst>
                                          <p:attrName>style.visibility</p:attrName>
                                        </p:attrNameLst>
                                      </p:cBhvr>
                                      <p:to>
                                        <p:strVal val="visible"/>
                                      </p:to>
                                    </p:set>
                                    <p:animEffect transition="in" filter="box(in)">
                                      <p:cBhvr>
                                        <p:cTn id="11" dur="500"/>
                                        <p:tgtEl>
                                          <p:spTgt spid="512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5126"/>
                                        </p:tgtEl>
                                        <p:attrNameLst>
                                          <p:attrName>style.visibility</p:attrName>
                                        </p:attrNameLst>
                                      </p:cBhvr>
                                      <p:to>
                                        <p:strVal val="visible"/>
                                      </p:to>
                                    </p:set>
                                    <p:animEffect transition="in" filter="box(in)">
                                      <p:cBhvr>
                                        <p:cTn id="16" dur="500"/>
                                        <p:tgtEl>
                                          <p:spTgt spid="512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5127">
                                            <p:bg/>
                                          </p:spTgt>
                                        </p:tgtEl>
                                        <p:attrNameLst>
                                          <p:attrName>style.visibility</p:attrName>
                                        </p:attrNameLst>
                                      </p:cBhvr>
                                      <p:to>
                                        <p:strVal val="visible"/>
                                      </p:to>
                                    </p:set>
                                    <p:animEffect transition="in" filter="box(in)">
                                      <p:cBhvr>
                                        <p:cTn id="21" dur="500"/>
                                        <p:tgtEl>
                                          <p:spTgt spid="5127">
                                            <p:bg/>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5127">
                                            <p:txEl>
                                              <p:pRg st="0" end="0"/>
                                            </p:txEl>
                                          </p:spTgt>
                                        </p:tgtEl>
                                        <p:attrNameLst>
                                          <p:attrName>style.visibility</p:attrName>
                                        </p:attrNameLst>
                                      </p:cBhvr>
                                      <p:to>
                                        <p:strVal val="visible"/>
                                      </p:to>
                                    </p:set>
                                    <p:animEffect transition="in" filter="box(in)">
                                      <p:cBhvr>
                                        <p:cTn id="24" dur="500"/>
                                        <p:tgtEl>
                                          <p:spTgt spid="5127">
                                            <p:txEl>
                                              <p:pRg st="0" end="0"/>
                                            </p:txEl>
                                          </p:spTgt>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5127">
                                            <p:txEl>
                                              <p:pRg st="1" end="1"/>
                                            </p:txEl>
                                          </p:spTgt>
                                        </p:tgtEl>
                                        <p:attrNameLst>
                                          <p:attrName>style.visibility</p:attrName>
                                        </p:attrNameLst>
                                      </p:cBhvr>
                                      <p:to>
                                        <p:strVal val="visible"/>
                                      </p:to>
                                    </p:set>
                                    <p:animEffect transition="in" filter="box(in)">
                                      <p:cBhvr>
                                        <p:cTn id="27" dur="500"/>
                                        <p:tgtEl>
                                          <p:spTgt spid="5127">
                                            <p:txEl>
                                              <p:pRg st="1" end="1"/>
                                            </p:txEl>
                                          </p:spTgt>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5127">
                                            <p:txEl>
                                              <p:pRg st="2" end="2"/>
                                            </p:txEl>
                                          </p:spTgt>
                                        </p:tgtEl>
                                        <p:attrNameLst>
                                          <p:attrName>style.visibility</p:attrName>
                                        </p:attrNameLst>
                                      </p:cBhvr>
                                      <p:to>
                                        <p:strVal val="visible"/>
                                      </p:to>
                                    </p:set>
                                    <p:animEffect transition="in" filter="box(in)">
                                      <p:cBhvr>
                                        <p:cTn id="30" dur="500"/>
                                        <p:tgtEl>
                                          <p:spTgt spid="5127">
                                            <p:txEl>
                                              <p:pRg st="2" end="2"/>
                                            </p:txEl>
                                          </p:spTgt>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5127">
                                            <p:txEl>
                                              <p:pRg st="3" end="3"/>
                                            </p:txEl>
                                          </p:spTgt>
                                        </p:tgtEl>
                                        <p:attrNameLst>
                                          <p:attrName>style.visibility</p:attrName>
                                        </p:attrNameLst>
                                      </p:cBhvr>
                                      <p:to>
                                        <p:strVal val="visible"/>
                                      </p:to>
                                    </p:set>
                                    <p:animEffect transition="in" filter="box(in)">
                                      <p:cBhvr>
                                        <p:cTn id="33" dur="500"/>
                                        <p:tgtEl>
                                          <p:spTgt spid="5127">
                                            <p:txEl>
                                              <p:pRg st="3" end="3"/>
                                            </p:txEl>
                                          </p:spTgt>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5127">
                                            <p:txEl>
                                              <p:pRg st="4" end="4"/>
                                            </p:txEl>
                                          </p:spTgt>
                                        </p:tgtEl>
                                        <p:attrNameLst>
                                          <p:attrName>style.visibility</p:attrName>
                                        </p:attrNameLst>
                                      </p:cBhvr>
                                      <p:to>
                                        <p:strVal val="visible"/>
                                      </p:to>
                                    </p:set>
                                    <p:animEffect transition="in" filter="box(in)">
                                      <p:cBhvr>
                                        <p:cTn id="36" dur="500"/>
                                        <p:tgtEl>
                                          <p:spTgt spid="51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4" grpId="0"/>
      <p:bldP spid="5126" grpId="0"/>
      <p:bldP spid="5127"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a:extLst>
              <a:ext uri="{FF2B5EF4-FFF2-40B4-BE49-F238E27FC236}">
                <a16:creationId xmlns:a16="http://schemas.microsoft.com/office/drawing/2014/main" id="{9A8C2F11-1482-4F52-A19F-4BF95B90974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400"/>
          </a:p>
        </p:txBody>
      </p:sp>
      <p:pic>
        <p:nvPicPr>
          <p:cNvPr id="13315" name="Picture 5" descr="xen-canh">
            <a:extLst>
              <a:ext uri="{FF2B5EF4-FFF2-40B4-BE49-F238E27FC236}">
                <a16:creationId xmlns:a16="http://schemas.microsoft.com/office/drawing/2014/main" id="{CBCAE403-7D44-4615-8359-17458EF7E8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8575"/>
            <a:ext cx="4495800" cy="3324225"/>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13316" name="Picture 7" descr="40215133-210590sm">
            <a:extLst>
              <a:ext uri="{FF2B5EF4-FFF2-40B4-BE49-F238E27FC236}">
                <a16:creationId xmlns:a16="http://schemas.microsoft.com/office/drawing/2014/main" id="{308019D7-92EE-4F52-BF01-6AA18C640D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0"/>
            <a:ext cx="4343400" cy="33528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13317" name="Picture 9" descr="ANd9GcTVqj8hWzss59ObcPoO8AN5ym4RwALI3ZOP4dUKWXHYbpLE1RsfGPe_3OKvfQ">
            <a:extLst>
              <a:ext uri="{FF2B5EF4-FFF2-40B4-BE49-F238E27FC236}">
                <a16:creationId xmlns:a16="http://schemas.microsoft.com/office/drawing/2014/main" id="{0AD3B2C8-600C-44EC-A608-89B4ACF71B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05200"/>
            <a:ext cx="4495800" cy="3368675"/>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13318" name="Picture 11" descr="1nha-5">
            <a:extLst>
              <a:ext uri="{FF2B5EF4-FFF2-40B4-BE49-F238E27FC236}">
                <a16:creationId xmlns:a16="http://schemas.microsoft.com/office/drawing/2014/main" id="{723A68F9-1A40-4B66-8FB3-458F59EA77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525838"/>
            <a:ext cx="4572000" cy="3332162"/>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6156" name="Rectangle 12">
            <a:extLst>
              <a:ext uri="{FF2B5EF4-FFF2-40B4-BE49-F238E27FC236}">
                <a16:creationId xmlns:a16="http://schemas.microsoft.com/office/drawing/2014/main" id="{C5C03D67-14CC-4250-8A04-DEC3C6AF46E0}"/>
              </a:ext>
            </a:extLst>
          </p:cNvPr>
          <p:cNvSpPr>
            <a:spLocks noChangeArrowheads="1"/>
          </p:cNvSpPr>
          <p:nvPr/>
        </p:nvSpPr>
        <p:spPr bwMode="auto">
          <a:xfrm>
            <a:off x="3200400" y="3048000"/>
            <a:ext cx="2516188" cy="711200"/>
          </a:xfrm>
          <a:prstGeom prst="rect">
            <a:avLst/>
          </a:prstGeom>
          <a:solidFill>
            <a:schemeClr val="accent1"/>
          </a:solidFill>
          <a:ln w="9525">
            <a:solidFill>
              <a:srgbClr val="FF0066"/>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4000" b="1">
                <a:solidFill>
                  <a:srgbClr val="FF0066"/>
                </a:solidFill>
              </a:rPr>
              <a:t>vườn cây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6156"/>
                                        </p:tgtEl>
                                        <p:attrNameLst>
                                          <p:attrName>style.visibility</p:attrName>
                                        </p:attrNameLst>
                                      </p:cBhvr>
                                      <p:to>
                                        <p:strVal val="visible"/>
                                      </p:to>
                                    </p:set>
                                    <p:animEffect transition="in" filter="fade">
                                      <p:cBhvr>
                                        <p:cTn id="7" dur="770" decel="100000"/>
                                        <p:tgtEl>
                                          <p:spTgt spid="6156"/>
                                        </p:tgtEl>
                                      </p:cBhvr>
                                    </p:animEffect>
                                    <p:animScale>
                                      <p:cBhvr>
                                        <p:cTn id="8" dur="770" decel="100000"/>
                                        <p:tgtEl>
                                          <p:spTgt spid="6156"/>
                                        </p:tgtEl>
                                      </p:cBhvr>
                                      <p:from x="10000" y="10000"/>
                                      <p:to x="200000" y="450000"/>
                                    </p:animScale>
                                    <p:animScale>
                                      <p:cBhvr>
                                        <p:cTn id="9" dur="1230" accel="100000" fill="hold">
                                          <p:stCondLst>
                                            <p:cond delay="770"/>
                                          </p:stCondLst>
                                        </p:cTn>
                                        <p:tgtEl>
                                          <p:spTgt spid="6156"/>
                                        </p:tgtEl>
                                      </p:cBhvr>
                                      <p:from x="200000" y="450000"/>
                                      <p:to x="100000" y="100000"/>
                                    </p:animScale>
                                    <p:set>
                                      <p:cBhvr>
                                        <p:cTn id="10" dur="770" fill="hold"/>
                                        <p:tgtEl>
                                          <p:spTgt spid="6156"/>
                                        </p:tgtEl>
                                        <p:attrNameLst>
                                          <p:attrName>ppt_x</p:attrName>
                                        </p:attrNameLst>
                                      </p:cBhvr>
                                      <p:to>
                                        <p:strVal val="(0.5)"/>
                                      </p:to>
                                    </p:set>
                                    <p:anim from="(0.5)" to="(#ppt_x)" calcmode="lin" valueType="num">
                                      <p:cBhvr>
                                        <p:cTn id="11" dur="1230" accel="100000" fill="hold">
                                          <p:stCondLst>
                                            <p:cond delay="770"/>
                                          </p:stCondLst>
                                        </p:cTn>
                                        <p:tgtEl>
                                          <p:spTgt spid="6156"/>
                                        </p:tgtEl>
                                        <p:attrNameLst>
                                          <p:attrName>ppt_x</p:attrName>
                                        </p:attrNameLst>
                                      </p:cBhvr>
                                    </p:anim>
                                    <p:set>
                                      <p:cBhvr>
                                        <p:cTn id="12" dur="770" fill="hold"/>
                                        <p:tgtEl>
                                          <p:spTgt spid="6156"/>
                                        </p:tgtEl>
                                        <p:attrNameLst>
                                          <p:attrName>ppt_y</p:attrName>
                                        </p:attrNameLst>
                                      </p:cBhvr>
                                      <p:to>
                                        <p:strVal val="(#ppt_y+0.4)"/>
                                      </p:to>
                                    </p:set>
                                    <p:anim from="(#ppt_y+0.4)" to="(#ppt_y)" calcmode="lin" valueType="num">
                                      <p:cBhvr>
                                        <p:cTn id="13" dur="1230" accel="100000" fill="hold">
                                          <p:stCondLst>
                                            <p:cond delay="770"/>
                                          </p:stCondLst>
                                        </p:cTn>
                                        <p:tgtEl>
                                          <p:spTgt spid="615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a:extLst>
              <a:ext uri="{FF2B5EF4-FFF2-40B4-BE49-F238E27FC236}">
                <a16:creationId xmlns:a16="http://schemas.microsoft.com/office/drawing/2014/main" id="{8B89940D-2E74-430C-B953-99F985A7B87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400"/>
          </a:p>
        </p:txBody>
      </p:sp>
      <p:pic>
        <p:nvPicPr>
          <p:cNvPr id="14339" name="Picture 11" descr="damsen4">
            <a:extLst>
              <a:ext uri="{FF2B5EF4-FFF2-40B4-BE49-F238E27FC236}">
                <a16:creationId xmlns:a16="http://schemas.microsoft.com/office/drawing/2014/main" id="{93331D9A-D461-4874-A00C-03038AC0D1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00400"/>
            <a:ext cx="4267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descr="55210085-huongpmcvnuocchuchi_ltuong2">
            <a:extLst>
              <a:ext uri="{FF2B5EF4-FFF2-40B4-BE49-F238E27FC236}">
                <a16:creationId xmlns:a16="http://schemas.microsoft.com/office/drawing/2014/main" id="{D530345E-8A3B-4A4B-B7AE-38040070DE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7" descr="congviennuoc151262">
            <a:extLst>
              <a:ext uri="{FF2B5EF4-FFF2-40B4-BE49-F238E27FC236}">
                <a16:creationId xmlns:a16="http://schemas.microsoft.com/office/drawing/2014/main" id="{52B3424A-5969-47C8-9985-94D522979B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0"/>
            <a:ext cx="4648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8" descr="cong-vien-nuoc-ho-tay">
            <a:extLst>
              <a:ext uri="{FF2B5EF4-FFF2-40B4-BE49-F238E27FC236}">
                <a16:creationId xmlns:a16="http://schemas.microsoft.com/office/drawing/2014/main" id="{A51DA5BA-F200-4A46-9B98-974739AE94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3276600"/>
            <a:ext cx="468630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Rectangle 10">
            <a:extLst>
              <a:ext uri="{FF2B5EF4-FFF2-40B4-BE49-F238E27FC236}">
                <a16:creationId xmlns:a16="http://schemas.microsoft.com/office/drawing/2014/main" id="{18C6BEB2-B1E2-49C0-BCD8-412B6D81F239}"/>
              </a:ext>
            </a:extLst>
          </p:cNvPr>
          <p:cNvSpPr>
            <a:spLocks noChangeArrowheads="1"/>
          </p:cNvSpPr>
          <p:nvPr/>
        </p:nvSpPr>
        <p:spPr bwMode="auto">
          <a:xfrm>
            <a:off x="2590800" y="2895600"/>
            <a:ext cx="3810000" cy="650875"/>
          </a:xfrm>
          <a:prstGeom prst="rect">
            <a:avLst/>
          </a:prstGeom>
          <a:gradFill rotWithShape="1">
            <a:gsLst>
              <a:gs pos="0">
                <a:schemeClr val="bg1"/>
              </a:gs>
              <a:gs pos="50000">
                <a:srgbClr val="FFCCFF"/>
              </a:gs>
              <a:gs pos="100000">
                <a:schemeClr val="bg1"/>
              </a:gs>
            </a:gsLst>
            <a:lin ang="18900000" scaled="1"/>
          </a:gradFill>
          <a:ln w="9525">
            <a:solidFill>
              <a:srgbClr val="FF0066"/>
            </a:solidFill>
            <a:miter lim="800000"/>
            <a:headEnd/>
            <a:tailEnd/>
          </a:ln>
          <a:effectLst/>
        </p:spPr>
        <p:txBody>
          <a:bodyPr>
            <a:spAutoFit/>
          </a:bodyPr>
          <a:lstStyle/>
          <a:p>
            <a:pPr eaLnBrk="1" hangingPunct="1">
              <a:defRPr/>
            </a:pPr>
            <a:r>
              <a:rPr lang="en-US" sz="3600" b="1">
                <a:solidFill>
                  <a:srgbClr val="0000FF"/>
                </a:solidFill>
                <a:latin typeface="Arial" charset="0"/>
                <a:cs typeface="Arial" charset="0"/>
              </a:rPr>
              <a:t>Công viên nước</a:t>
            </a:r>
            <a:r>
              <a:rPr lang="en-US" sz="3600" b="1">
                <a:solidFill>
                  <a:srgbClr val="FF0066"/>
                </a:solidFill>
                <a:latin typeface="Arial" charset="0"/>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9226"/>
                                        </p:tgtEl>
                                        <p:attrNameLst>
                                          <p:attrName>style.visibility</p:attrName>
                                        </p:attrNameLst>
                                      </p:cBhvr>
                                      <p:to>
                                        <p:strVal val="visible"/>
                                      </p:to>
                                    </p:set>
                                    <p:animEffect transition="in" filter="fade">
                                      <p:cBhvr>
                                        <p:cTn id="7" dur="770" decel="100000"/>
                                        <p:tgtEl>
                                          <p:spTgt spid="9226"/>
                                        </p:tgtEl>
                                      </p:cBhvr>
                                    </p:animEffect>
                                    <p:animScale>
                                      <p:cBhvr>
                                        <p:cTn id="8" dur="770" decel="100000"/>
                                        <p:tgtEl>
                                          <p:spTgt spid="9226"/>
                                        </p:tgtEl>
                                      </p:cBhvr>
                                      <p:from x="10000" y="10000"/>
                                      <p:to x="200000" y="450000"/>
                                    </p:animScale>
                                    <p:animScale>
                                      <p:cBhvr>
                                        <p:cTn id="9" dur="1230" accel="100000" fill="hold">
                                          <p:stCondLst>
                                            <p:cond delay="770"/>
                                          </p:stCondLst>
                                        </p:cTn>
                                        <p:tgtEl>
                                          <p:spTgt spid="9226"/>
                                        </p:tgtEl>
                                      </p:cBhvr>
                                      <p:from x="200000" y="450000"/>
                                      <p:to x="100000" y="100000"/>
                                    </p:animScale>
                                    <p:set>
                                      <p:cBhvr>
                                        <p:cTn id="10" dur="770" fill="hold"/>
                                        <p:tgtEl>
                                          <p:spTgt spid="9226"/>
                                        </p:tgtEl>
                                        <p:attrNameLst>
                                          <p:attrName>ppt_x</p:attrName>
                                        </p:attrNameLst>
                                      </p:cBhvr>
                                      <p:to>
                                        <p:strVal val="(0.5)"/>
                                      </p:to>
                                    </p:set>
                                    <p:anim from="(0.5)" to="(#ppt_x)" calcmode="lin" valueType="num">
                                      <p:cBhvr>
                                        <p:cTn id="11" dur="1230" accel="100000" fill="hold">
                                          <p:stCondLst>
                                            <p:cond delay="770"/>
                                          </p:stCondLst>
                                        </p:cTn>
                                        <p:tgtEl>
                                          <p:spTgt spid="9226"/>
                                        </p:tgtEl>
                                        <p:attrNameLst>
                                          <p:attrName>ppt_x</p:attrName>
                                        </p:attrNameLst>
                                      </p:cBhvr>
                                    </p:anim>
                                    <p:set>
                                      <p:cBhvr>
                                        <p:cTn id="12" dur="770" fill="hold"/>
                                        <p:tgtEl>
                                          <p:spTgt spid="9226"/>
                                        </p:tgtEl>
                                        <p:attrNameLst>
                                          <p:attrName>ppt_y</p:attrName>
                                        </p:attrNameLst>
                                      </p:cBhvr>
                                      <p:to>
                                        <p:strVal val="(#ppt_y+0.4)"/>
                                      </p:to>
                                    </p:set>
                                    <p:anim from="(#ppt_y+0.4)" to="(#ppt_y)" calcmode="lin" valueType="num">
                                      <p:cBhvr>
                                        <p:cTn id="13" dur="1230" accel="100000" fill="hold">
                                          <p:stCondLst>
                                            <p:cond delay="770"/>
                                          </p:stCondLst>
                                        </p:cTn>
                                        <p:tgtEl>
                                          <p:spTgt spid="922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a:extLst>
              <a:ext uri="{FF2B5EF4-FFF2-40B4-BE49-F238E27FC236}">
                <a16:creationId xmlns:a16="http://schemas.microsoft.com/office/drawing/2014/main" id="{3C2D4986-51D6-4AB8-AFF2-F9B513AD172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400"/>
          </a:p>
        </p:txBody>
      </p:sp>
      <p:pic>
        <p:nvPicPr>
          <p:cNvPr id="15363" name="Picture 21" descr="bai-do-xe-ngam">
            <a:extLst>
              <a:ext uri="{FF2B5EF4-FFF2-40B4-BE49-F238E27FC236}">
                <a16:creationId xmlns:a16="http://schemas.microsoft.com/office/drawing/2014/main" id="{15A40F1B-DB10-4D39-9A1C-4978B371B2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0"/>
            <a:ext cx="46482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13" descr="210611_thu_le7">
            <a:extLst>
              <a:ext uri="{FF2B5EF4-FFF2-40B4-BE49-F238E27FC236}">
                <a16:creationId xmlns:a16="http://schemas.microsoft.com/office/drawing/2014/main" id="{5B16C9BB-D373-4D8D-B12C-07AB6574AE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52800"/>
            <a:ext cx="4648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5" descr="090128184944-22-688">
            <a:extLst>
              <a:ext uri="{FF2B5EF4-FFF2-40B4-BE49-F238E27FC236}">
                <a16:creationId xmlns:a16="http://schemas.microsoft.com/office/drawing/2014/main" id="{D2C4A1AA-A1CD-4A9F-92FB-6C19166C6B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352800"/>
            <a:ext cx="4419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7" descr="C%C3%B4ng_vi%C3%AAn_Th%E1%BB%A7_L%E1%BB%87">
            <a:extLst>
              <a:ext uri="{FF2B5EF4-FFF2-40B4-BE49-F238E27FC236}">
                <a16:creationId xmlns:a16="http://schemas.microsoft.com/office/drawing/2014/main" id="{66C7ADEA-66DF-40BC-B0AB-8B47DDC31D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648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8" name="Rectangle 20">
            <a:extLst>
              <a:ext uri="{FF2B5EF4-FFF2-40B4-BE49-F238E27FC236}">
                <a16:creationId xmlns:a16="http://schemas.microsoft.com/office/drawing/2014/main" id="{48F6E90D-0012-45AA-90AB-3CF254C56FDB}"/>
              </a:ext>
            </a:extLst>
          </p:cNvPr>
          <p:cNvSpPr>
            <a:spLocks noChangeArrowheads="1"/>
          </p:cNvSpPr>
          <p:nvPr/>
        </p:nvSpPr>
        <p:spPr bwMode="auto">
          <a:xfrm>
            <a:off x="2590800" y="2895600"/>
            <a:ext cx="4114800" cy="650875"/>
          </a:xfrm>
          <a:prstGeom prst="rect">
            <a:avLst/>
          </a:prstGeom>
          <a:gradFill rotWithShape="1">
            <a:gsLst>
              <a:gs pos="0">
                <a:schemeClr val="bg1"/>
              </a:gs>
              <a:gs pos="100000">
                <a:srgbClr val="FFFF00"/>
              </a:gs>
            </a:gsLst>
            <a:path path="shape">
              <a:fillToRect l="50000" t="50000" r="50000" b="50000"/>
            </a:path>
          </a:gradFill>
          <a:ln w="9525">
            <a:solidFill>
              <a:srgbClr val="FF0066"/>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3600" b="1">
                <a:solidFill>
                  <a:srgbClr val="FF00FF"/>
                </a:solidFill>
              </a:rPr>
              <a:t>Công viên Thủ Lệ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7188"/>
                                        </p:tgtEl>
                                        <p:attrNameLst>
                                          <p:attrName>style.visibility</p:attrName>
                                        </p:attrNameLst>
                                      </p:cBhvr>
                                      <p:to>
                                        <p:strVal val="visible"/>
                                      </p:to>
                                    </p:set>
                                    <p:animEffect transition="in" filter="fade">
                                      <p:cBhvr>
                                        <p:cTn id="7" dur="770" decel="100000"/>
                                        <p:tgtEl>
                                          <p:spTgt spid="7188"/>
                                        </p:tgtEl>
                                      </p:cBhvr>
                                    </p:animEffect>
                                    <p:animScale>
                                      <p:cBhvr>
                                        <p:cTn id="8" dur="770" decel="100000"/>
                                        <p:tgtEl>
                                          <p:spTgt spid="7188"/>
                                        </p:tgtEl>
                                      </p:cBhvr>
                                      <p:from x="10000" y="10000"/>
                                      <p:to x="200000" y="450000"/>
                                    </p:animScale>
                                    <p:animScale>
                                      <p:cBhvr>
                                        <p:cTn id="9" dur="1230" accel="100000" fill="hold">
                                          <p:stCondLst>
                                            <p:cond delay="770"/>
                                          </p:stCondLst>
                                        </p:cTn>
                                        <p:tgtEl>
                                          <p:spTgt spid="7188"/>
                                        </p:tgtEl>
                                      </p:cBhvr>
                                      <p:from x="200000" y="450000"/>
                                      <p:to x="100000" y="100000"/>
                                    </p:animScale>
                                    <p:set>
                                      <p:cBhvr>
                                        <p:cTn id="10" dur="770" fill="hold"/>
                                        <p:tgtEl>
                                          <p:spTgt spid="7188"/>
                                        </p:tgtEl>
                                        <p:attrNameLst>
                                          <p:attrName>ppt_x</p:attrName>
                                        </p:attrNameLst>
                                      </p:cBhvr>
                                      <p:to>
                                        <p:strVal val="(0.5)"/>
                                      </p:to>
                                    </p:set>
                                    <p:anim from="(0.5)" to="(#ppt_x)" calcmode="lin" valueType="num">
                                      <p:cBhvr>
                                        <p:cTn id="11" dur="1230" accel="100000" fill="hold">
                                          <p:stCondLst>
                                            <p:cond delay="770"/>
                                          </p:stCondLst>
                                        </p:cTn>
                                        <p:tgtEl>
                                          <p:spTgt spid="7188"/>
                                        </p:tgtEl>
                                        <p:attrNameLst>
                                          <p:attrName>ppt_x</p:attrName>
                                        </p:attrNameLst>
                                      </p:cBhvr>
                                    </p:anim>
                                    <p:set>
                                      <p:cBhvr>
                                        <p:cTn id="12" dur="770" fill="hold"/>
                                        <p:tgtEl>
                                          <p:spTgt spid="7188"/>
                                        </p:tgtEl>
                                        <p:attrNameLst>
                                          <p:attrName>ppt_y</p:attrName>
                                        </p:attrNameLst>
                                      </p:cBhvr>
                                      <p:to>
                                        <p:strVal val="(#ppt_y+0.4)"/>
                                      </p:to>
                                    </p:set>
                                    <p:anim from="(#ppt_y+0.4)" to="(#ppt_y)" calcmode="lin" valueType="num">
                                      <p:cBhvr>
                                        <p:cTn id="13" dur="1230" accel="100000" fill="hold">
                                          <p:stCondLst>
                                            <p:cond delay="770"/>
                                          </p:stCondLst>
                                        </p:cTn>
                                        <p:tgtEl>
                                          <p:spTgt spid="718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a:extLst>
              <a:ext uri="{FF2B5EF4-FFF2-40B4-BE49-F238E27FC236}">
                <a16:creationId xmlns:a16="http://schemas.microsoft.com/office/drawing/2014/main" id="{13238BD0-B4FC-4624-BE56-9E5B897FA44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400"/>
          </a:p>
        </p:txBody>
      </p:sp>
      <p:pic>
        <p:nvPicPr>
          <p:cNvPr id="16387" name="Picture 4" descr="ANd9GcRqtmFNLTtGn1qkjSedz4bs94rH13bfowZk4-XbFpu3ZlISaaoARg">
            <a:extLst>
              <a:ext uri="{FF2B5EF4-FFF2-40B4-BE49-F238E27FC236}">
                <a16:creationId xmlns:a16="http://schemas.microsoft.com/office/drawing/2014/main" id="{2ED83398-49D4-4646-9577-2DEEF27AFB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5" descr="33114_IMG_0246">
            <a:extLst>
              <a:ext uri="{FF2B5EF4-FFF2-40B4-BE49-F238E27FC236}">
                <a16:creationId xmlns:a16="http://schemas.microsoft.com/office/drawing/2014/main" id="{2FFFA2A4-2C56-49DF-AC68-8FB23E7420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958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7" descr="duong-pho-sai-gon1">
            <a:extLst>
              <a:ext uri="{FF2B5EF4-FFF2-40B4-BE49-F238E27FC236}">
                <a16:creationId xmlns:a16="http://schemas.microsoft.com/office/drawing/2014/main" id="{5ECF1262-B77B-4D26-B740-2EB97A1BE1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54413"/>
            <a:ext cx="4572000" cy="330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9" descr="ImageView">
            <a:extLst>
              <a:ext uri="{FF2B5EF4-FFF2-40B4-BE49-F238E27FC236}">
                <a16:creationId xmlns:a16="http://schemas.microsoft.com/office/drawing/2014/main" id="{D1C0BEE6-AB14-419E-B52E-1FA14B3A39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505200"/>
            <a:ext cx="441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Rectangle 10">
            <a:extLst>
              <a:ext uri="{FF2B5EF4-FFF2-40B4-BE49-F238E27FC236}">
                <a16:creationId xmlns:a16="http://schemas.microsoft.com/office/drawing/2014/main" id="{409D8F11-E14A-4F19-B934-4B67D2940950}"/>
              </a:ext>
            </a:extLst>
          </p:cNvPr>
          <p:cNvSpPr>
            <a:spLocks noChangeArrowheads="1"/>
          </p:cNvSpPr>
          <p:nvPr/>
        </p:nvSpPr>
        <p:spPr bwMode="auto">
          <a:xfrm>
            <a:off x="2590800" y="2895600"/>
            <a:ext cx="2895600" cy="650875"/>
          </a:xfrm>
          <a:prstGeom prst="rect">
            <a:avLst/>
          </a:prstGeom>
          <a:gradFill rotWithShape="1">
            <a:gsLst>
              <a:gs pos="0">
                <a:srgbClr val="6600CC"/>
              </a:gs>
              <a:gs pos="100000">
                <a:schemeClr val="accent1"/>
              </a:gs>
            </a:gsLst>
            <a:path path="shape">
              <a:fillToRect l="50000" t="50000" r="50000" b="50000"/>
            </a:path>
          </a:gradFill>
          <a:ln w="9525">
            <a:solidFill>
              <a:srgbClr val="FF0066"/>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3600" b="1">
                <a:solidFill>
                  <a:srgbClr val="FF0066"/>
                </a:solidFill>
              </a:rPr>
              <a:t>Đường phố</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8442"/>
                                        </p:tgtEl>
                                        <p:attrNameLst>
                                          <p:attrName>style.visibility</p:attrName>
                                        </p:attrNameLst>
                                      </p:cBhvr>
                                      <p:to>
                                        <p:strVal val="visible"/>
                                      </p:to>
                                    </p:set>
                                    <p:animEffect transition="in" filter="fade">
                                      <p:cBhvr>
                                        <p:cTn id="7" dur="770" decel="100000"/>
                                        <p:tgtEl>
                                          <p:spTgt spid="18442"/>
                                        </p:tgtEl>
                                      </p:cBhvr>
                                    </p:animEffect>
                                    <p:animScale>
                                      <p:cBhvr>
                                        <p:cTn id="8" dur="770" decel="100000"/>
                                        <p:tgtEl>
                                          <p:spTgt spid="18442"/>
                                        </p:tgtEl>
                                      </p:cBhvr>
                                      <p:from x="10000" y="10000"/>
                                      <p:to x="200000" y="450000"/>
                                    </p:animScale>
                                    <p:animScale>
                                      <p:cBhvr>
                                        <p:cTn id="9" dur="1230" accel="100000" fill="hold">
                                          <p:stCondLst>
                                            <p:cond delay="770"/>
                                          </p:stCondLst>
                                        </p:cTn>
                                        <p:tgtEl>
                                          <p:spTgt spid="18442"/>
                                        </p:tgtEl>
                                      </p:cBhvr>
                                      <p:from x="200000" y="450000"/>
                                      <p:to x="100000" y="100000"/>
                                    </p:animScale>
                                    <p:set>
                                      <p:cBhvr>
                                        <p:cTn id="10" dur="770" fill="hold"/>
                                        <p:tgtEl>
                                          <p:spTgt spid="18442"/>
                                        </p:tgtEl>
                                        <p:attrNameLst>
                                          <p:attrName>ppt_x</p:attrName>
                                        </p:attrNameLst>
                                      </p:cBhvr>
                                      <p:to>
                                        <p:strVal val="(0.5)"/>
                                      </p:to>
                                    </p:set>
                                    <p:anim from="(0.5)" to="(#ppt_x)" calcmode="lin" valueType="num">
                                      <p:cBhvr>
                                        <p:cTn id="11" dur="1230" accel="100000" fill="hold">
                                          <p:stCondLst>
                                            <p:cond delay="770"/>
                                          </p:stCondLst>
                                        </p:cTn>
                                        <p:tgtEl>
                                          <p:spTgt spid="18442"/>
                                        </p:tgtEl>
                                        <p:attrNameLst>
                                          <p:attrName>ppt_x</p:attrName>
                                        </p:attrNameLst>
                                      </p:cBhvr>
                                    </p:anim>
                                    <p:set>
                                      <p:cBhvr>
                                        <p:cTn id="12" dur="770" fill="hold"/>
                                        <p:tgtEl>
                                          <p:spTgt spid="18442"/>
                                        </p:tgtEl>
                                        <p:attrNameLst>
                                          <p:attrName>ppt_y</p:attrName>
                                        </p:attrNameLst>
                                      </p:cBhvr>
                                      <p:to>
                                        <p:strVal val="(#ppt_y+0.4)"/>
                                      </p:to>
                                    </p:set>
                                    <p:anim from="(#ppt_y+0.4)" to="(#ppt_y)" calcmode="lin" valueType="num">
                                      <p:cBhvr>
                                        <p:cTn id="13" dur="1230" accel="100000" fill="hold">
                                          <p:stCondLst>
                                            <p:cond delay="770"/>
                                          </p:stCondLst>
                                        </p:cTn>
                                        <p:tgtEl>
                                          <p:spTgt spid="1844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a:extLst>
              <a:ext uri="{FF2B5EF4-FFF2-40B4-BE49-F238E27FC236}">
                <a16:creationId xmlns:a16="http://schemas.microsoft.com/office/drawing/2014/main" id="{0BCA1820-86EA-4961-9120-10EA13C842E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400"/>
          </a:p>
        </p:txBody>
      </p:sp>
      <p:pic>
        <p:nvPicPr>
          <p:cNvPr id="17411" name="Picture 7" descr="Download?mode=photo&amp;id=6938">
            <a:extLst>
              <a:ext uri="{FF2B5EF4-FFF2-40B4-BE49-F238E27FC236}">
                <a16:creationId xmlns:a16="http://schemas.microsoft.com/office/drawing/2014/main" id="{14A069AD-7244-4815-BFDF-6B80CE8DE2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00400"/>
            <a:ext cx="4800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9" descr="386844-C%C3%A1nh%20%C4%91%E1%BB%93ng">
            <a:extLst>
              <a:ext uri="{FF2B5EF4-FFF2-40B4-BE49-F238E27FC236}">
                <a16:creationId xmlns:a16="http://schemas.microsoft.com/office/drawing/2014/main" id="{C1054E53-2226-4EF1-AD9F-AF7A1A8BC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450" y="0"/>
            <a:ext cx="44005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1" descr="C%C3%A1nh_%C4%91%E1%BB%93ng_N%C3%BAi_T%C3%B4">
            <a:extLst>
              <a:ext uri="{FF2B5EF4-FFF2-40B4-BE49-F238E27FC236}">
                <a16:creationId xmlns:a16="http://schemas.microsoft.com/office/drawing/2014/main" id="{B00BC243-4BD2-485C-A638-BA51727E0E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200400"/>
            <a:ext cx="4343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3" descr="10316561224468098">
            <a:extLst>
              <a:ext uri="{FF2B5EF4-FFF2-40B4-BE49-F238E27FC236}">
                <a16:creationId xmlns:a16="http://schemas.microsoft.com/office/drawing/2014/main" id="{D3F2B2A7-1B44-4973-B140-BECB1B1805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8006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0" name="Rectangle 14">
            <a:extLst>
              <a:ext uri="{FF2B5EF4-FFF2-40B4-BE49-F238E27FC236}">
                <a16:creationId xmlns:a16="http://schemas.microsoft.com/office/drawing/2014/main" id="{01C70E45-7683-4DF1-A6EA-DE2046B25712}"/>
              </a:ext>
            </a:extLst>
          </p:cNvPr>
          <p:cNvSpPr>
            <a:spLocks noChangeArrowheads="1"/>
          </p:cNvSpPr>
          <p:nvPr/>
        </p:nvSpPr>
        <p:spPr bwMode="auto">
          <a:xfrm>
            <a:off x="2590800" y="2895600"/>
            <a:ext cx="2895600" cy="650875"/>
          </a:xfrm>
          <a:prstGeom prst="rect">
            <a:avLst/>
          </a:prstGeom>
          <a:gradFill rotWithShape="1">
            <a:gsLst>
              <a:gs pos="0">
                <a:srgbClr val="5E9EFF"/>
              </a:gs>
              <a:gs pos="39999">
                <a:srgbClr val="85C2FF"/>
              </a:gs>
              <a:gs pos="70000">
                <a:srgbClr val="C4D6EB"/>
              </a:gs>
              <a:gs pos="100000">
                <a:srgbClr val="FFEBFA"/>
              </a:gs>
            </a:gsLst>
            <a:path path="shape">
              <a:fillToRect l="50000" t="50000" r="50000" b="50000"/>
            </a:path>
          </a:gradFill>
          <a:ln w="9525">
            <a:solidFill>
              <a:srgbClr val="FF0066"/>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3600" b="1">
                <a:solidFill>
                  <a:srgbClr val="6600CC"/>
                </a:solidFill>
              </a:rPr>
              <a:t>Cánh đồng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9470"/>
                                        </p:tgtEl>
                                        <p:attrNameLst>
                                          <p:attrName>style.visibility</p:attrName>
                                        </p:attrNameLst>
                                      </p:cBhvr>
                                      <p:to>
                                        <p:strVal val="visible"/>
                                      </p:to>
                                    </p:set>
                                    <p:animEffect transition="in" filter="fade">
                                      <p:cBhvr>
                                        <p:cTn id="7" dur="770" decel="100000"/>
                                        <p:tgtEl>
                                          <p:spTgt spid="19470"/>
                                        </p:tgtEl>
                                      </p:cBhvr>
                                    </p:animEffect>
                                    <p:animScale>
                                      <p:cBhvr>
                                        <p:cTn id="8" dur="770" decel="100000"/>
                                        <p:tgtEl>
                                          <p:spTgt spid="19470"/>
                                        </p:tgtEl>
                                      </p:cBhvr>
                                      <p:from x="10000" y="10000"/>
                                      <p:to x="200000" y="450000"/>
                                    </p:animScale>
                                    <p:animScale>
                                      <p:cBhvr>
                                        <p:cTn id="9" dur="1230" accel="100000" fill="hold">
                                          <p:stCondLst>
                                            <p:cond delay="770"/>
                                          </p:stCondLst>
                                        </p:cTn>
                                        <p:tgtEl>
                                          <p:spTgt spid="19470"/>
                                        </p:tgtEl>
                                      </p:cBhvr>
                                      <p:from x="200000" y="450000"/>
                                      <p:to x="100000" y="100000"/>
                                    </p:animScale>
                                    <p:set>
                                      <p:cBhvr>
                                        <p:cTn id="10" dur="770" fill="hold"/>
                                        <p:tgtEl>
                                          <p:spTgt spid="19470"/>
                                        </p:tgtEl>
                                        <p:attrNameLst>
                                          <p:attrName>ppt_x</p:attrName>
                                        </p:attrNameLst>
                                      </p:cBhvr>
                                      <p:to>
                                        <p:strVal val="(0.5)"/>
                                      </p:to>
                                    </p:set>
                                    <p:anim from="(0.5)" to="(#ppt_x)" calcmode="lin" valueType="num">
                                      <p:cBhvr>
                                        <p:cTn id="11" dur="1230" accel="100000" fill="hold">
                                          <p:stCondLst>
                                            <p:cond delay="770"/>
                                          </p:stCondLst>
                                        </p:cTn>
                                        <p:tgtEl>
                                          <p:spTgt spid="19470"/>
                                        </p:tgtEl>
                                        <p:attrNameLst>
                                          <p:attrName>ppt_x</p:attrName>
                                        </p:attrNameLst>
                                      </p:cBhvr>
                                    </p:anim>
                                    <p:set>
                                      <p:cBhvr>
                                        <p:cTn id="12" dur="770" fill="hold"/>
                                        <p:tgtEl>
                                          <p:spTgt spid="19470"/>
                                        </p:tgtEl>
                                        <p:attrNameLst>
                                          <p:attrName>ppt_y</p:attrName>
                                        </p:attrNameLst>
                                      </p:cBhvr>
                                      <p:to>
                                        <p:strVal val="(#ppt_y+0.4)"/>
                                      </p:to>
                                    </p:set>
                                    <p:anim from="(#ppt_y+0.4)" to="(#ppt_y)" calcmode="lin" valueType="num">
                                      <p:cBhvr>
                                        <p:cTn id="13" dur="1230" accel="100000" fill="hold">
                                          <p:stCondLst>
                                            <p:cond delay="770"/>
                                          </p:stCondLst>
                                        </p:cTn>
                                        <p:tgtEl>
                                          <p:spTgt spid="1947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a:extLst>
              <a:ext uri="{FF2B5EF4-FFF2-40B4-BE49-F238E27FC236}">
                <a16:creationId xmlns:a16="http://schemas.microsoft.com/office/drawing/2014/main" id="{334C9A49-D052-408A-8223-994B97371D8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400"/>
          </a:p>
        </p:txBody>
      </p:sp>
      <p:pic>
        <p:nvPicPr>
          <p:cNvPr id="18435" name="Picture 16" descr="13295592562012_pn">
            <a:extLst>
              <a:ext uri="{FF2B5EF4-FFF2-40B4-BE49-F238E27FC236}">
                <a16:creationId xmlns:a16="http://schemas.microsoft.com/office/drawing/2014/main" id="{A9A68BA1-3183-4632-8CF6-2CA4971136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0" y="3200400"/>
            <a:ext cx="42862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5" descr="len-ray-1">
            <a:extLst>
              <a:ext uri="{FF2B5EF4-FFF2-40B4-BE49-F238E27FC236}">
                <a16:creationId xmlns:a16="http://schemas.microsoft.com/office/drawing/2014/main" id="{23C788C5-8525-457A-844D-1EC8B0F45C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724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9" descr="20090905092309898">
            <a:extLst>
              <a:ext uri="{FF2B5EF4-FFF2-40B4-BE49-F238E27FC236}">
                <a16:creationId xmlns:a16="http://schemas.microsoft.com/office/drawing/2014/main" id="{B4BF1463-7028-4A0A-80F3-DD396F43FB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17875"/>
            <a:ext cx="48006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1" descr="images665919_DI_XEM_CON_GA_LON_NHAT_VIET_NAM__1_">
            <a:extLst>
              <a:ext uri="{FF2B5EF4-FFF2-40B4-BE49-F238E27FC236}">
                <a16:creationId xmlns:a16="http://schemas.microsoft.com/office/drawing/2014/main" id="{7D02D33B-64FB-4980-91A1-B3654EC39C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3925" y="0"/>
            <a:ext cx="44100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4" name="Rectangle 14">
            <a:extLst>
              <a:ext uri="{FF2B5EF4-FFF2-40B4-BE49-F238E27FC236}">
                <a16:creationId xmlns:a16="http://schemas.microsoft.com/office/drawing/2014/main" id="{410CE24E-98A8-4FD5-B610-B1F37D0DD806}"/>
              </a:ext>
            </a:extLst>
          </p:cNvPr>
          <p:cNvSpPr>
            <a:spLocks noChangeArrowheads="1"/>
          </p:cNvSpPr>
          <p:nvPr/>
        </p:nvSpPr>
        <p:spPr bwMode="auto">
          <a:xfrm>
            <a:off x="2590800" y="2895600"/>
            <a:ext cx="2895600" cy="650875"/>
          </a:xfrm>
          <a:prstGeom prst="rect">
            <a:avLst/>
          </a:prstGeom>
          <a:gradFill rotWithShape="1">
            <a:gsLst>
              <a:gs pos="0">
                <a:schemeClr val="accent1"/>
              </a:gs>
              <a:gs pos="50000">
                <a:srgbClr val="FFCCFF"/>
              </a:gs>
              <a:gs pos="100000">
                <a:schemeClr val="accent1"/>
              </a:gs>
            </a:gsLst>
            <a:lin ang="5400000" scaled="1"/>
          </a:gradFill>
          <a:ln w="9525">
            <a:solidFill>
              <a:srgbClr val="FF0066"/>
            </a:solidFill>
            <a:miter lim="800000"/>
            <a:headEnd/>
            <a:tailEnd/>
          </a:ln>
          <a:effectLst/>
        </p:spPr>
        <p:txBody>
          <a:bodyPr>
            <a:spAutoFit/>
          </a:bodyPr>
          <a:lstStyle/>
          <a:p>
            <a:pPr eaLnBrk="1" hangingPunct="1">
              <a:defRPr/>
            </a:pPr>
            <a:r>
              <a:rPr lang="en-US" sz="3600" b="1">
                <a:solidFill>
                  <a:srgbClr val="6600CC"/>
                </a:solidFill>
                <a:latin typeface="Arial" charset="0"/>
                <a:cs typeface="Arial" charset="0"/>
              </a:rPr>
              <a:t>Nương rẫy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0494"/>
                                        </p:tgtEl>
                                        <p:attrNameLst>
                                          <p:attrName>style.visibility</p:attrName>
                                        </p:attrNameLst>
                                      </p:cBhvr>
                                      <p:to>
                                        <p:strVal val="visible"/>
                                      </p:to>
                                    </p:set>
                                    <p:animEffect transition="in" filter="fade">
                                      <p:cBhvr>
                                        <p:cTn id="7" dur="770" decel="100000"/>
                                        <p:tgtEl>
                                          <p:spTgt spid="20494"/>
                                        </p:tgtEl>
                                      </p:cBhvr>
                                    </p:animEffect>
                                    <p:animScale>
                                      <p:cBhvr>
                                        <p:cTn id="8" dur="770" decel="100000"/>
                                        <p:tgtEl>
                                          <p:spTgt spid="20494"/>
                                        </p:tgtEl>
                                      </p:cBhvr>
                                      <p:from x="10000" y="10000"/>
                                      <p:to x="200000" y="450000"/>
                                    </p:animScale>
                                    <p:animScale>
                                      <p:cBhvr>
                                        <p:cTn id="9" dur="1230" accel="100000" fill="hold">
                                          <p:stCondLst>
                                            <p:cond delay="770"/>
                                          </p:stCondLst>
                                        </p:cTn>
                                        <p:tgtEl>
                                          <p:spTgt spid="20494"/>
                                        </p:tgtEl>
                                      </p:cBhvr>
                                      <p:from x="200000" y="450000"/>
                                      <p:to x="100000" y="100000"/>
                                    </p:animScale>
                                    <p:set>
                                      <p:cBhvr>
                                        <p:cTn id="10" dur="770" fill="hold"/>
                                        <p:tgtEl>
                                          <p:spTgt spid="20494"/>
                                        </p:tgtEl>
                                        <p:attrNameLst>
                                          <p:attrName>ppt_x</p:attrName>
                                        </p:attrNameLst>
                                      </p:cBhvr>
                                      <p:to>
                                        <p:strVal val="(0.5)"/>
                                      </p:to>
                                    </p:set>
                                    <p:anim from="(0.5)" to="(#ppt_x)" calcmode="lin" valueType="num">
                                      <p:cBhvr>
                                        <p:cTn id="11" dur="1230" accel="100000" fill="hold">
                                          <p:stCondLst>
                                            <p:cond delay="770"/>
                                          </p:stCondLst>
                                        </p:cTn>
                                        <p:tgtEl>
                                          <p:spTgt spid="20494"/>
                                        </p:tgtEl>
                                        <p:attrNameLst>
                                          <p:attrName>ppt_x</p:attrName>
                                        </p:attrNameLst>
                                      </p:cBhvr>
                                    </p:anim>
                                    <p:set>
                                      <p:cBhvr>
                                        <p:cTn id="12" dur="770" fill="hold"/>
                                        <p:tgtEl>
                                          <p:spTgt spid="20494"/>
                                        </p:tgtEl>
                                        <p:attrNameLst>
                                          <p:attrName>ppt_y</p:attrName>
                                        </p:attrNameLst>
                                      </p:cBhvr>
                                      <p:to>
                                        <p:strVal val="(#ppt_y+0.4)"/>
                                      </p:to>
                                    </p:set>
                                    <p:anim from="(#ppt_y+0.4)" to="(#ppt_y)" calcmode="lin" valueType="num">
                                      <p:cBhvr>
                                        <p:cTn id="13" dur="1230" accel="100000" fill="hold">
                                          <p:stCondLst>
                                            <p:cond delay="770"/>
                                          </p:stCondLst>
                                        </p:cTn>
                                        <p:tgtEl>
                                          <p:spTgt spid="2049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a:extLst>
              <a:ext uri="{FF2B5EF4-FFF2-40B4-BE49-F238E27FC236}">
                <a16:creationId xmlns:a16="http://schemas.microsoft.com/office/drawing/2014/main" id="{9C593B99-37CA-4EA1-9C65-5C4A85DA41F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400"/>
          </a:p>
        </p:txBody>
      </p:sp>
      <p:pic>
        <p:nvPicPr>
          <p:cNvPr id="19459" name="Picture 4" descr="40215133-210590sm">
            <a:extLst>
              <a:ext uri="{FF2B5EF4-FFF2-40B4-BE49-F238E27FC236}">
                <a16:creationId xmlns:a16="http://schemas.microsoft.com/office/drawing/2014/main" id="{ED3D7E9E-BE37-4F21-BE49-4075F2EA3B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43400" cy="33528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19460" name="Picture 5" descr="congvienthongnhat_2">
            <a:extLst>
              <a:ext uri="{FF2B5EF4-FFF2-40B4-BE49-F238E27FC236}">
                <a16:creationId xmlns:a16="http://schemas.microsoft.com/office/drawing/2014/main" id="{8AC004F1-7CBF-4407-8665-56D41F90E3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0"/>
            <a:ext cx="4648200" cy="33607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9461" name="Picture 6" descr="ImageView">
            <a:extLst>
              <a:ext uri="{FF2B5EF4-FFF2-40B4-BE49-F238E27FC236}">
                <a16:creationId xmlns:a16="http://schemas.microsoft.com/office/drawing/2014/main" id="{DC71A68D-C01C-42BE-B873-1C8AB92DC3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05200"/>
            <a:ext cx="4419600" cy="3352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9462" name="Picture 7" descr="386844-C%C3%A1nh%20%C4%91%E1%BB%93ng">
            <a:extLst>
              <a:ext uri="{FF2B5EF4-FFF2-40B4-BE49-F238E27FC236}">
                <a16:creationId xmlns:a16="http://schemas.microsoft.com/office/drawing/2014/main" id="{21E7D2B0-F206-4426-872C-F8822521CC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505200"/>
            <a:ext cx="4648200" cy="3352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a:extLst>
              <a:ext uri="{FF2B5EF4-FFF2-40B4-BE49-F238E27FC236}">
                <a16:creationId xmlns:a16="http://schemas.microsoft.com/office/drawing/2014/main" id="{699BB4B7-8DF9-4290-B38D-226A96BA1574}"/>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400"/>
          </a:p>
        </p:txBody>
      </p:sp>
      <p:sp>
        <p:nvSpPr>
          <p:cNvPr id="23556" name="Rectangle 4">
            <a:extLst>
              <a:ext uri="{FF2B5EF4-FFF2-40B4-BE49-F238E27FC236}">
                <a16:creationId xmlns:a16="http://schemas.microsoft.com/office/drawing/2014/main" id="{0709F5CA-7779-4D63-ABDD-24A687C3AE7E}"/>
              </a:ext>
            </a:extLst>
          </p:cNvPr>
          <p:cNvSpPr>
            <a:spLocks noGrp="1" noChangeArrowheads="1"/>
          </p:cNvSpPr>
          <p:nvPr>
            <p:ph type="body" idx="1"/>
          </p:nvPr>
        </p:nvSpPr>
        <p:spPr>
          <a:xfrm>
            <a:off x="457200" y="1036638"/>
            <a:ext cx="8229600" cy="4525962"/>
          </a:xfrm>
          <a:noFill/>
        </p:spPr>
        <p:txBody>
          <a:bodyPr/>
          <a:lstStyle/>
          <a:p>
            <a:pPr eaLnBrk="1" hangingPunct="1">
              <a:lnSpc>
                <a:spcPct val="90000"/>
              </a:lnSpc>
              <a:buFontTx/>
              <a:buChar char="-"/>
            </a:pPr>
            <a:r>
              <a:rPr lang="en-US" altLang="vi-VN" sz="2800" b="1">
                <a:solidFill>
                  <a:srgbClr val="FF0000"/>
                </a:solidFill>
              </a:rPr>
              <a:t>Mở bài</a:t>
            </a:r>
            <a:r>
              <a:rPr lang="en-US" altLang="vi-VN" sz="2800" b="1"/>
              <a:t>: </a:t>
            </a:r>
          </a:p>
          <a:p>
            <a:pPr eaLnBrk="1" hangingPunct="1">
              <a:lnSpc>
                <a:spcPct val="90000"/>
              </a:lnSpc>
              <a:buFontTx/>
              <a:buNone/>
            </a:pPr>
            <a:r>
              <a:rPr lang="en-US" altLang="vi-VN" sz="2800" b="1"/>
              <a:t>   Em tả cảnh gì ở đâu? vào thời gian nào? lí do em chọn cảnh vật để miêu tả là gì?</a:t>
            </a:r>
          </a:p>
          <a:p>
            <a:pPr eaLnBrk="1" hangingPunct="1">
              <a:lnSpc>
                <a:spcPct val="90000"/>
              </a:lnSpc>
              <a:buFontTx/>
              <a:buNone/>
            </a:pPr>
            <a:endParaRPr lang="en-US" altLang="vi-VN" sz="2800" b="1"/>
          </a:p>
          <a:p>
            <a:pPr eaLnBrk="1" hangingPunct="1">
              <a:lnSpc>
                <a:spcPct val="90000"/>
              </a:lnSpc>
              <a:buFontTx/>
              <a:buNone/>
            </a:pPr>
            <a:r>
              <a:rPr lang="en-US" altLang="vi-VN" sz="2800" b="1">
                <a:solidFill>
                  <a:srgbClr val="CC0000"/>
                </a:solidFill>
              </a:rPr>
              <a:t>- </a:t>
            </a:r>
            <a:r>
              <a:rPr lang="en-US" altLang="vi-VN" sz="2800" b="1">
                <a:solidFill>
                  <a:srgbClr val="FF0000"/>
                </a:solidFill>
              </a:rPr>
              <a:t>Thân bài:</a:t>
            </a:r>
            <a:r>
              <a:rPr lang="en-US" altLang="vi-VN" sz="2800" b="1"/>
              <a:t> Tả nét nổi bật của cảnh vật</a:t>
            </a:r>
          </a:p>
          <a:p>
            <a:pPr eaLnBrk="1" hangingPunct="1">
              <a:lnSpc>
                <a:spcPct val="90000"/>
              </a:lnSpc>
              <a:buFontTx/>
              <a:buNone/>
            </a:pPr>
            <a:r>
              <a:rPr lang="en-US" altLang="vi-VN" sz="2800" b="1"/>
              <a:t>   + Tả theo thời gian</a:t>
            </a:r>
          </a:p>
          <a:p>
            <a:pPr eaLnBrk="1" hangingPunct="1">
              <a:lnSpc>
                <a:spcPct val="90000"/>
              </a:lnSpc>
              <a:buFontTx/>
              <a:buNone/>
            </a:pPr>
            <a:r>
              <a:rPr lang="en-US" altLang="vi-VN" sz="2800" b="1"/>
              <a:t>   + Tả theo trình tự từng bộ phận</a:t>
            </a:r>
          </a:p>
          <a:p>
            <a:pPr eaLnBrk="1" hangingPunct="1">
              <a:lnSpc>
                <a:spcPct val="90000"/>
              </a:lnSpc>
              <a:buFontTx/>
              <a:buNone/>
            </a:pPr>
            <a:endParaRPr lang="vi-VN" altLang="vi-VN" sz="2800" b="1"/>
          </a:p>
          <a:p>
            <a:pPr eaLnBrk="1" hangingPunct="1">
              <a:lnSpc>
                <a:spcPct val="90000"/>
              </a:lnSpc>
              <a:buFontTx/>
              <a:buNone/>
            </a:pPr>
            <a:r>
              <a:rPr lang="en-US" altLang="vi-VN" sz="2800" b="1">
                <a:solidFill>
                  <a:srgbClr val="CC0000"/>
                </a:solidFill>
              </a:rPr>
              <a:t>- Kết bài:</a:t>
            </a:r>
            <a:r>
              <a:rPr lang="en-US" altLang="vi-VN" sz="2800" b="1"/>
              <a:t> Cảm nghĩ của em về cảnh vật đó.</a:t>
            </a:r>
          </a:p>
        </p:txBody>
      </p:sp>
      <p:sp>
        <p:nvSpPr>
          <p:cNvPr id="23557" name="Rectangle 5">
            <a:extLst>
              <a:ext uri="{FF2B5EF4-FFF2-40B4-BE49-F238E27FC236}">
                <a16:creationId xmlns:a16="http://schemas.microsoft.com/office/drawing/2014/main" id="{ACCF4F92-2798-4E00-A2A2-688EE4E34091}"/>
              </a:ext>
            </a:extLst>
          </p:cNvPr>
          <p:cNvSpPr>
            <a:spLocks noChangeArrowheads="1"/>
          </p:cNvSpPr>
          <p:nvPr/>
        </p:nvSpPr>
        <p:spPr bwMode="auto">
          <a:xfrm>
            <a:off x="152400" y="228600"/>
            <a:ext cx="18240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4400" b="1">
                <a:solidFill>
                  <a:srgbClr val="0000FF"/>
                </a:solidFill>
              </a:rPr>
              <a:t>Gợi ý:</a:t>
            </a:r>
          </a:p>
        </p:txBody>
      </p:sp>
      <p:sp>
        <p:nvSpPr>
          <p:cNvPr id="23558" name="AutoShape 6">
            <a:extLst>
              <a:ext uri="{FF2B5EF4-FFF2-40B4-BE49-F238E27FC236}">
                <a16:creationId xmlns:a16="http://schemas.microsoft.com/office/drawing/2014/main" id="{00756B95-E12D-4E3C-B16E-91C55E843B67}"/>
              </a:ext>
            </a:extLst>
          </p:cNvPr>
          <p:cNvSpPr>
            <a:spLocks/>
          </p:cNvSpPr>
          <p:nvPr/>
        </p:nvSpPr>
        <p:spPr bwMode="auto">
          <a:xfrm flipH="1">
            <a:off x="609600" y="3429000"/>
            <a:ext cx="152400" cy="685800"/>
          </a:xfrm>
          <a:prstGeom prst="rightBracket">
            <a:avLst>
              <a:gd name="adj" fmla="val 37500"/>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vi-VN" sz="1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box(in)">
                                      <p:cBhvr>
                                        <p:cTn id="7" dur="500"/>
                                        <p:tgtEl>
                                          <p:spTgt spid="235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3556">
                                            <p:txEl>
                                              <p:pRg st="0" end="0"/>
                                            </p:txEl>
                                          </p:spTgt>
                                        </p:tgtEl>
                                        <p:attrNameLst>
                                          <p:attrName>style.visibility</p:attrName>
                                        </p:attrNameLst>
                                      </p:cBhvr>
                                      <p:to>
                                        <p:strVal val="visible"/>
                                      </p:to>
                                    </p:set>
                                    <p:animEffect transition="in" filter="box(in)">
                                      <p:cBhvr>
                                        <p:cTn id="12" dur="500"/>
                                        <p:tgtEl>
                                          <p:spTgt spid="23556">
                                            <p:txEl>
                                              <p:pRg st="0" end="0"/>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3556">
                                            <p:txEl>
                                              <p:pRg st="1" end="1"/>
                                            </p:txEl>
                                          </p:spTgt>
                                        </p:tgtEl>
                                        <p:attrNameLst>
                                          <p:attrName>style.visibility</p:attrName>
                                        </p:attrNameLst>
                                      </p:cBhvr>
                                      <p:to>
                                        <p:strVal val="visible"/>
                                      </p:to>
                                    </p:set>
                                    <p:animEffect transition="in" filter="box(in)">
                                      <p:cBhvr>
                                        <p:cTn id="15" dur="500"/>
                                        <p:tgtEl>
                                          <p:spTgt spid="23556">
                                            <p:txEl>
                                              <p:pRg st="1" end="1"/>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3556">
                                            <p:txEl>
                                              <p:pRg st="3" end="3"/>
                                            </p:txEl>
                                          </p:spTgt>
                                        </p:tgtEl>
                                        <p:attrNameLst>
                                          <p:attrName>style.visibility</p:attrName>
                                        </p:attrNameLst>
                                      </p:cBhvr>
                                      <p:to>
                                        <p:strVal val="visible"/>
                                      </p:to>
                                    </p:set>
                                    <p:animEffect transition="in" filter="box(in)">
                                      <p:cBhvr>
                                        <p:cTn id="18" dur="500"/>
                                        <p:tgtEl>
                                          <p:spTgt spid="23556">
                                            <p:txEl>
                                              <p:pRg st="3" end="3"/>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23556">
                                            <p:txEl>
                                              <p:pRg st="4" end="4"/>
                                            </p:txEl>
                                          </p:spTgt>
                                        </p:tgtEl>
                                        <p:attrNameLst>
                                          <p:attrName>style.visibility</p:attrName>
                                        </p:attrNameLst>
                                      </p:cBhvr>
                                      <p:to>
                                        <p:strVal val="visible"/>
                                      </p:to>
                                    </p:set>
                                    <p:animEffect transition="in" filter="box(in)">
                                      <p:cBhvr>
                                        <p:cTn id="21" dur="500"/>
                                        <p:tgtEl>
                                          <p:spTgt spid="23556">
                                            <p:txEl>
                                              <p:pRg st="4" end="4"/>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23556">
                                            <p:txEl>
                                              <p:pRg st="5" end="5"/>
                                            </p:txEl>
                                          </p:spTgt>
                                        </p:tgtEl>
                                        <p:attrNameLst>
                                          <p:attrName>style.visibility</p:attrName>
                                        </p:attrNameLst>
                                      </p:cBhvr>
                                      <p:to>
                                        <p:strVal val="visible"/>
                                      </p:to>
                                    </p:set>
                                    <p:animEffect transition="in" filter="box(in)">
                                      <p:cBhvr>
                                        <p:cTn id="24" dur="500"/>
                                        <p:tgtEl>
                                          <p:spTgt spid="23556">
                                            <p:txEl>
                                              <p:pRg st="5" end="5"/>
                                            </p:txEl>
                                          </p:spTgt>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23556">
                                            <p:txEl>
                                              <p:pRg st="7" end="7"/>
                                            </p:txEl>
                                          </p:spTgt>
                                        </p:tgtEl>
                                        <p:attrNameLst>
                                          <p:attrName>style.visibility</p:attrName>
                                        </p:attrNameLst>
                                      </p:cBhvr>
                                      <p:to>
                                        <p:strVal val="visible"/>
                                      </p:to>
                                    </p:set>
                                    <p:animEffect transition="in" filter="box(in)">
                                      <p:cBhvr>
                                        <p:cTn id="27" dur="500"/>
                                        <p:tgtEl>
                                          <p:spTgt spid="23556">
                                            <p:txEl>
                                              <p:pRg st="7" end="7"/>
                                            </p:txEl>
                                          </p:spTgt>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23558"/>
                                        </p:tgtEl>
                                        <p:attrNameLst>
                                          <p:attrName>style.visibility</p:attrName>
                                        </p:attrNameLst>
                                      </p:cBhvr>
                                      <p:to>
                                        <p:strVal val="visible"/>
                                      </p:to>
                                    </p:set>
                                    <p:animEffect transition="in" filter="box(in)">
                                      <p:cBhvr>
                                        <p:cTn id="30" dur="5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p:bldP spid="23557" grpId="0"/>
      <p:bldP spid="235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a:extLst>
              <a:ext uri="{FF2B5EF4-FFF2-40B4-BE49-F238E27FC236}">
                <a16:creationId xmlns:a16="http://schemas.microsoft.com/office/drawing/2014/main" id="{695DA33D-DED4-4988-951C-DCD3D3B744BD}"/>
              </a:ext>
            </a:extLst>
          </p:cNvPr>
          <p:cNvSpPr>
            <a:spLocks noGrp="1" noChangeArrowheads="1"/>
          </p:cNvSpPr>
          <p:nvPr>
            <p:ph type="body" idx="1"/>
          </p:nvPr>
        </p:nvSpPr>
        <p:spPr>
          <a:xfrm>
            <a:off x="228600" y="1447800"/>
            <a:ext cx="8763000" cy="3962400"/>
          </a:xfrm>
          <a:solidFill>
            <a:schemeClr val="accent1"/>
          </a:solidFill>
        </p:spPr>
        <p:txBody>
          <a:bodyPr/>
          <a:lstStyle/>
          <a:p>
            <a:pPr eaLnBrk="1" hangingPunct="1">
              <a:buFontTx/>
              <a:buNone/>
            </a:pPr>
            <a:r>
              <a:rPr lang="en-US" altLang="vi-VN" b="1"/>
              <a:t> </a:t>
            </a:r>
            <a:r>
              <a:rPr lang="en-US" altLang="vi-VN" sz="4000" b="1" u="sng">
                <a:solidFill>
                  <a:srgbClr val="FF0066"/>
                </a:solidFill>
              </a:rPr>
              <a:t>GHI NHỚ:</a:t>
            </a:r>
          </a:p>
          <a:p>
            <a:pPr eaLnBrk="1" hangingPunct="1">
              <a:buFontTx/>
              <a:buNone/>
            </a:pPr>
            <a:r>
              <a:rPr lang="en-US" altLang="vi-VN" b="1"/>
              <a:t>Bài văn tả cảnh thường có ba phần</a:t>
            </a:r>
          </a:p>
          <a:p>
            <a:pPr eaLnBrk="1" hangingPunct="1"/>
            <a:r>
              <a:rPr lang="en-US" altLang="vi-VN" b="1">
                <a:solidFill>
                  <a:srgbClr val="FF0066"/>
                </a:solidFill>
              </a:rPr>
              <a:t>Mở bài:</a:t>
            </a:r>
            <a:r>
              <a:rPr lang="en-US" altLang="vi-VN" b="1"/>
              <a:t> Giới thiệu bao quát về cảnh sẽ tả</a:t>
            </a:r>
          </a:p>
          <a:p>
            <a:pPr eaLnBrk="1" hangingPunct="1"/>
            <a:r>
              <a:rPr lang="en-US" altLang="vi-VN" b="1">
                <a:solidFill>
                  <a:srgbClr val="FF0066"/>
                </a:solidFill>
              </a:rPr>
              <a:t>Thân bài:</a:t>
            </a:r>
            <a:r>
              <a:rPr lang="en-US" altLang="vi-VN" b="1"/>
              <a:t> Tả từng phần của cảnh hoặc sự thay đổi của cảnh theo thời gian.</a:t>
            </a:r>
          </a:p>
          <a:p>
            <a:pPr eaLnBrk="1" hangingPunct="1"/>
            <a:r>
              <a:rPr lang="en-US" altLang="vi-VN" b="1">
                <a:solidFill>
                  <a:srgbClr val="FF0066"/>
                </a:solidFill>
              </a:rPr>
              <a:t> Kết bài:</a:t>
            </a:r>
            <a:r>
              <a:rPr lang="en-US" altLang="vi-VN" b="1"/>
              <a:t> Cảm nghĩ của em về cảnh vật đó.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6628">
                                            <p:bg/>
                                          </p:spTgt>
                                        </p:tgtEl>
                                        <p:attrNameLst>
                                          <p:attrName>style.visibility</p:attrName>
                                        </p:attrNameLst>
                                      </p:cBhvr>
                                      <p:to>
                                        <p:strVal val="visible"/>
                                      </p:to>
                                    </p:set>
                                    <p:animEffect transition="in" filter="box(in)">
                                      <p:cBhvr>
                                        <p:cTn id="7" dur="500"/>
                                        <p:tgtEl>
                                          <p:spTgt spid="26628">
                                            <p:bg/>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6628">
                                            <p:txEl>
                                              <p:pRg st="0" end="0"/>
                                            </p:txEl>
                                          </p:spTgt>
                                        </p:tgtEl>
                                        <p:attrNameLst>
                                          <p:attrName>style.visibility</p:attrName>
                                        </p:attrNameLst>
                                      </p:cBhvr>
                                      <p:to>
                                        <p:strVal val="visible"/>
                                      </p:to>
                                    </p:set>
                                    <p:animEffect transition="in" filter="box(in)">
                                      <p:cBhvr>
                                        <p:cTn id="10" dur="500"/>
                                        <p:tgtEl>
                                          <p:spTgt spid="26628">
                                            <p:txEl>
                                              <p:pRg st="0" end="0"/>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6628">
                                            <p:txEl>
                                              <p:pRg st="1" end="1"/>
                                            </p:txEl>
                                          </p:spTgt>
                                        </p:tgtEl>
                                        <p:attrNameLst>
                                          <p:attrName>style.visibility</p:attrName>
                                        </p:attrNameLst>
                                      </p:cBhvr>
                                      <p:to>
                                        <p:strVal val="visible"/>
                                      </p:to>
                                    </p:set>
                                    <p:animEffect transition="in" filter="box(in)">
                                      <p:cBhvr>
                                        <p:cTn id="13" dur="500"/>
                                        <p:tgtEl>
                                          <p:spTgt spid="26628">
                                            <p:txEl>
                                              <p:pRg st="1" end="1"/>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6628">
                                            <p:txEl>
                                              <p:pRg st="2" end="2"/>
                                            </p:txEl>
                                          </p:spTgt>
                                        </p:tgtEl>
                                        <p:attrNameLst>
                                          <p:attrName>style.visibility</p:attrName>
                                        </p:attrNameLst>
                                      </p:cBhvr>
                                      <p:to>
                                        <p:strVal val="visible"/>
                                      </p:to>
                                    </p:set>
                                    <p:animEffect transition="in" filter="box(in)">
                                      <p:cBhvr>
                                        <p:cTn id="16" dur="500"/>
                                        <p:tgtEl>
                                          <p:spTgt spid="26628">
                                            <p:txEl>
                                              <p:pRg st="2" end="2"/>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6628">
                                            <p:txEl>
                                              <p:pRg st="3" end="3"/>
                                            </p:txEl>
                                          </p:spTgt>
                                        </p:tgtEl>
                                        <p:attrNameLst>
                                          <p:attrName>style.visibility</p:attrName>
                                        </p:attrNameLst>
                                      </p:cBhvr>
                                      <p:to>
                                        <p:strVal val="visible"/>
                                      </p:to>
                                    </p:set>
                                    <p:animEffect transition="in" filter="box(in)">
                                      <p:cBhvr>
                                        <p:cTn id="19" dur="500"/>
                                        <p:tgtEl>
                                          <p:spTgt spid="26628">
                                            <p:txEl>
                                              <p:pRg st="3" end="3"/>
                                            </p:txEl>
                                          </p:spTgt>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6628">
                                            <p:txEl>
                                              <p:pRg st="4" end="4"/>
                                            </p:txEl>
                                          </p:spTgt>
                                        </p:tgtEl>
                                        <p:attrNameLst>
                                          <p:attrName>style.visibility</p:attrName>
                                        </p:attrNameLst>
                                      </p:cBhvr>
                                      <p:to>
                                        <p:strVal val="visible"/>
                                      </p:to>
                                    </p:set>
                                    <p:animEffect transition="in" filter="box(in)">
                                      <p:cBhvr>
                                        <p:cTn id="22" dur="500"/>
                                        <p:tgtEl>
                                          <p:spTgt spid="266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a:extLst>
              <a:ext uri="{FF2B5EF4-FFF2-40B4-BE49-F238E27FC236}">
                <a16:creationId xmlns:a16="http://schemas.microsoft.com/office/drawing/2014/main" id="{E094B8FC-B9AB-4327-B53C-0B7DA7055417}"/>
              </a:ext>
            </a:extLst>
          </p:cNvPr>
          <p:cNvSpPr txBox="1">
            <a:spLocks noChangeArrowheads="1"/>
          </p:cNvSpPr>
          <p:nvPr/>
        </p:nvSpPr>
        <p:spPr bwMode="auto">
          <a:xfrm>
            <a:off x="0" y="762000"/>
            <a:ext cx="9144000" cy="604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4000" b="1">
                <a:solidFill>
                  <a:srgbClr val="0000FF"/>
                </a:solidFill>
              </a:rPr>
              <a:t>Buổi sớm trên cánh đồng</a:t>
            </a:r>
          </a:p>
          <a:p>
            <a:pPr algn="just" eaLnBrk="1" hangingPunct="1">
              <a:spcBef>
                <a:spcPct val="50000"/>
              </a:spcBef>
              <a:buFontTx/>
              <a:buNone/>
            </a:pPr>
            <a:r>
              <a:rPr lang="en-US" altLang="vi-VN" sz="2800" b="1"/>
              <a:t>	Từ làng, Thủy đi tắt qua đồng để ra bến tàu điện. Sớm đầu thu mát lạnh. Giữa những đám mây xám đục, vòm trời hiện ra như những khoảng vực xanh vòi vọi. Một vài giọt mưa loáng thoáng rơi trên chiếc khăn quàng đỏ và mái tóc xõa ngang vai của Thủy; những sợi cỏ đẫm nước lùa vào dép Thủy làm bàn chân nhỏ bé của em ướt lạnh. Người trong làng gánh lên phố những gánh rau thơm, những bẹ cải sớm và những bó hoa huệ trắng muốt. Bầy sáo cánh đen mỏ vàng chấp chới liệng trên cánh đồng lúa mùa thu đang kết đòng. Mặt trời đã mọc trên những ngon cây xanh tươi của thành phố </a:t>
            </a:r>
          </a:p>
        </p:txBody>
      </p:sp>
      <p:sp>
        <p:nvSpPr>
          <p:cNvPr id="3077" name="Text Box 5">
            <a:extLst>
              <a:ext uri="{FF2B5EF4-FFF2-40B4-BE49-F238E27FC236}">
                <a16:creationId xmlns:a16="http://schemas.microsoft.com/office/drawing/2014/main" id="{7A5E6D2F-5174-49D2-945C-C63E75D16EA4}"/>
              </a:ext>
            </a:extLst>
          </p:cNvPr>
          <p:cNvSpPr txBox="1">
            <a:spLocks noChangeArrowheads="1"/>
          </p:cNvSpPr>
          <p:nvPr/>
        </p:nvSpPr>
        <p:spPr bwMode="auto">
          <a:xfrm>
            <a:off x="0" y="0"/>
            <a:ext cx="7848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4000" b="1" i="1">
                <a:solidFill>
                  <a:schemeClr val="hlink"/>
                </a:solidFill>
              </a:rPr>
              <a:t> Đọc đoạn văn dưới đây: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box(in)">
                                      <p:cBhvr>
                                        <p:cTn id="7" dur="500"/>
                                        <p:tgtEl>
                                          <p:spTgt spid="30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box(in)">
                                      <p:cBhvr>
                                        <p:cTn id="12"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4">
            <a:extLst>
              <a:ext uri="{FF2B5EF4-FFF2-40B4-BE49-F238E27FC236}">
                <a16:creationId xmlns:a16="http://schemas.microsoft.com/office/drawing/2014/main" id="{360CA65E-17FF-4E4C-A345-6385B5C1FD61}"/>
              </a:ext>
            </a:extLst>
          </p:cNvPr>
          <p:cNvSpPr txBox="1">
            <a:spLocks noChangeArrowheads="1"/>
          </p:cNvSpPr>
          <p:nvPr/>
        </p:nvSpPr>
        <p:spPr bwMode="auto">
          <a:xfrm>
            <a:off x="0" y="76200"/>
            <a:ext cx="9144000" cy="946150"/>
          </a:xfrm>
          <a:prstGeom prst="rect">
            <a:avLst/>
          </a:prstGeom>
          <a:gradFill rotWithShape="1">
            <a:gsLst>
              <a:gs pos="0">
                <a:schemeClr val="accent1"/>
              </a:gs>
              <a:gs pos="50000">
                <a:schemeClr val="folHlink"/>
              </a:gs>
              <a:gs pos="100000">
                <a:schemeClr val="accent1"/>
              </a:gs>
            </a:gsLst>
            <a:lin ang="5400000" scaled="1"/>
          </a:gradFill>
          <a:ln w="9525" algn="ctr">
            <a:noFill/>
            <a:miter lim="800000"/>
            <a:headEnd/>
            <a:tailEnd/>
          </a:ln>
          <a:effectLst/>
        </p:spPr>
        <p:txBody>
          <a:bodyPr>
            <a:spAutoFit/>
          </a:bodyPr>
          <a:lstStyle/>
          <a:p>
            <a:pPr eaLnBrk="1" hangingPunct="1">
              <a:spcBef>
                <a:spcPct val="50000"/>
              </a:spcBef>
              <a:defRPr/>
            </a:pPr>
            <a:r>
              <a:rPr lang="en-US" sz="2800" b="1" u="sng">
                <a:solidFill>
                  <a:srgbClr val="CC0000"/>
                </a:solidFill>
                <a:latin typeface="Arial" charset="0"/>
                <a:cs typeface="Arial" charset="0"/>
              </a:rPr>
              <a:t>Nhận xét</a:t>
            </a:r>
            <a:r>
              <a:rPr lang="en-US" b="1" u="sng">
                <a:solidFill>
                  <a:srgbClr val="CC0000"/>
                </a:solidFill>
                <a:latin typeface="Arial" charset="0"/>
                <a:cs typeface="Arial" charset="0"/>
              </a:rPr>
              <a:t>  :</a:t>
            </a:r>
            <a:r>
              <a:rPr lang="en-US" b="1">
                <a:latin typeface="Arial" charset="0"/>
                <a:cs typeface="Arial" charset="0"/>
              </a:rPr>
              <a:t>    </a:t>
            </a:r>
            <a:r>
              <a:rPr lang="en-US" sz="2800" b="1">
                <a:solidFill>
                  <a:srgbClr val="0000FF"/>
                </a:solidFill>
                <a:latin typeface="Arial" charset="0"/>
                <a:cs typeface="Arial" charset="0"/>
              </a:rPr>
              <a:t>a,Tác giả tả những sự vật gì trong buổi sớm mùa thu?</a:t>
            </a:r>
          </a:p>
        </p:txBody>
      </p:sp>
      <p:sp>
        <p:nvSpPr>
          <p:cNvPr id="25605" name="Text Box 5">
            <a:extLst>
              <a:ext uri="{FF2B5EF4-FFF2-40B4-BE49-F238E27FC236}">
                <a16:creationId xmlns:a16="http://schemas.microsoft.com/office/drawing/2014/main" id="{A5E07FE3-B68C-47EE-81EF-76A5B0679242}"/>
              </a:ext>
            </a:extLst>
          </p:cNvPr>
          <p:cNvSpPr txBox="1">
            <a:spLocks noChangeArrowheads="1"/>
          </p:cNvSpPr>
          <p:nvPr/>
        </p:nvSpPr>
        <p:spPr bwMode="auto">
          <a:xfrm>
            <a:off x="0" y="1081088"/>
            <a:ext cx="9144000" cy="519112"/>
          </a:xfrm>
          <a:prstGeom prst="rect">
            <a:avLst/>
          </a:prstGeom>
          <a:gradFill rotWithShape="1">
            <a:gsLst>
              <a:gs pos="0">
                <a:srgbClr val="FFCCFF"/>
              </a:gs>
              <a:gs pos="50000">
                <a:schemeClr val="bg1"/>
              </a:gs>
              <a:gs pos="100000">
                <a:srgbClr val="FFCCFF"/>
              </a:gs>
            </a:gsLst>
            <a:lin ang="5400000" scaled="1"/>
          </a:gradFill>
          <a:ln w="9525">
            <a:noFill/>
            <a:miter lim="800000"/>
            <a:headEnd/>
            <a:tailEnd/>
          </a:ln>
          <a:effectLst/>
        </p:spPr>
        <p:txBody>
          <a:bodyPr>
            <a:spAutoFit/>
          </a:bodyPr>
          <a:lstStyle/>
          <a:p>
            <a:pPr eaLnBrk="1" hangingPunct="1">
              <a:spcBef>
                <a:spcPct val="50000"/>
              </a:spcBef>
              <a:defRPr/>
            </a:pPr>
            <a:r>
              <a:rPr lang="en-US" sz="2800" b="1">
                <a:solidFill>
                  <a:srgbClr val="0000FF"/>
                </a:solidFill>
                <a:latin typeface="Arial" charset="0"/>
                <a:cs typeface="Arial" charset="0"/>
              </a:rPr>
              <a:t>b,Tác giả quan sát bằng những giác quan nào?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box(in)">
                                      <p:cBhvr>
                                        <p:cTn id="7" dur="500"/>
                                        <p:tgtEl>
                                          <p:spTgt spid="2560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5605"/>
                                        </p:tgtEl>
                                        <p:attrNameLst>
                                          <p:attrName>style.visibility</p:attrName>
                                        </p:attrNameLst>
                                      </p:cBhvr>
                                      <p:to>
                                        <p:strVal val="visible"/>
                                      </p:to>
                                    </p:set>
                                    <p:animEffect transition="in" filter="box(in)">
                                      <p:cBhvr>
                                        <p:cTn id="10" dur="5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P spid="2560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a:extLst>
              <a:ext uri="{FF2B5EF4-FFF2-40B4-BE49-F238E27FC236}">
                <a16:creationId xmlns:a16="http://schemas.microsoft.com/office/drawing/2014/main" id="{91335E8C-6A08-458A-9268-9748F6FCF90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400"/>
          </a:p>
        </p:txBody>
      </p:sp>
      <p:sp>
        <p:nvSpPr>
          <p:cNvPr id="13314" name="Text Box 2">
            <a:extLst>
              <a:ext uri="{FF2B5EF4-FFF2-40B4-BE49-F238E27FC236}">
                <a16:creationId xmlns:a16="http://schemas.microsoft.com/office/drawing/2014/main" id="{42966041-52E8-4FAA-B7DF-5617572103C8}"/>
              </a:ext>
            </a:extLst>
          </p:cNvPr>
          <p:cNvSpPr txBox="1">
            <a:spLocks noChangeArrowheads="1"/>
          </p:cNvSpPr>
          <p:nvPr/>
        </p:nvSpPr>
        <p:spPr bwMode="auto">
          <a:xfrm>
            <a:off x="0" y="817563"/>
            <a:ext cx="9144000" cy="604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4000" b="1">
                <a:solidFill>
                  <a:srgbClr val="0000FF"/>
                </a:solidFill>
              </a:rPr>
              <a:t>Buổi sớm trên cánh đồng</a:t>
            </a:r>
          </a:p>
          <a:p>
            <a:pPr eaLnBrk="1" hangingPunct="1">
              <a:spcBef>
                <a:spcPct val="50000"/>
              </a:spcBef>
              <a:buFontTx/>
              <a:buNone/>
            </a:pPr>
            <a:r>
              <a:rPr lang="en-US" altLang="vi-VN" sz="2800" b="1"/>
              <a:t>Từ làng, Thủy đi tắt qua đồng để ra bến tàu điện. Sớm đầu thu mát lạnh. Giữa những đám mây xám đục, vòm trời hiện ra như những khoảng vực xanh vòi vọi. Một vài giọt mưa loáng thoáng rơi trên chiếc khăn quàng đỏ và mái tóc xõa ngang vai của Thủy; những sợi cỏ đẫm nước lùa vào dép Thủy làm bàn chân nhỏ bé của em ướt lạnh. Người trong làng gánh lên phố những gánh rau thơm, những bẹ cải sớm và những bó hoa huệ trắng muốt. Bầy sáo cánh đen mỏ vàng chấp chới liệng trên cánh đồng lúa mùa thu đang kết đòng. Mặt trời đã mọc trên những ngon cây xanh tươi của thành phố </a:t>
            </a:r>
          </a:p>
        </p:txBody>
      </p:sp>
      <p:sp>
        <p:nvSpPr>
          <p:cNvPr id="6148" name="Text Box 3">
            <a:extLst>
              <a:ext uri="{FF2B5EF4-FFF2-40B4-BE49-F238E27FC236}">
                <a16:creationId xmlns:a16="http://schemas.microsoft.com/office/drawing/2014/main" id="{0973F6B8-1AE1-4BD4-BFC8-005404C849C7}"/>
              </a:ext>
            </a:extLst>
          </p:cNvPr>
          <p:cNvSpPr txBox="1">
            <a:spLocks noChangeArrowheads="1"/>
          </p:cNvSpPr>
          <p:nvPr/>
        </p:nvSpPr>
        <p:spPr bwMode="auto">
          <a:xfrm>
            <a:off x="0" y="152400"/>
            <a:ext cx="6324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b="1">
                <a:solidFill>
                  <a:schemeClr val="hlink"/>
                </a:solidFill>
              </a:rPr>
              <a:t>Bài 1. Đọc đoạn văn dưới đây:</a:t>
            </a:r>
          </a:p>
        </p:txBody>
      </p:sp>
      <p:sp>
        <p:nvSpPr>
          <p:cNvPr id="13316" name="Text Box 4">
            <a:extLst>
              <a:ext uri="{FF2B5EF4-FFF2-40B4-BE49-F238E27FC236}">
                <a16:creationId xmlns:a16="http://schemas.microsoft.com/office/drawing/2014/main" id="{C13E0382-53E4-4602-979C-A70EFC08AE97}"/>
              </a:ext>
            </a:extLst>
          </p:cNvPr>
          <p:cNvSpPr txBox="1">
            <a:spLocks noChangeArrowheads="1"/>
          </p:cNvSpPr>
          <p:nvPr/>
        </p:nvSpPr>
        <p:spPr bwMode="auto">
          <a:xfrm>
            <a:off x="0" y="825500"/>
            <a:ext cx="9144000" cy="604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4000" b="1">
                <a:solidFill>
                  <a:srgbClr val="0000FF"/>
                </a:solidFill>
              </a:rPr>
              <a:t>Buổi sớm trên cánh đồng</a:t>
            </a:r>
          </a:p>
          <a:p>
            <a:pPr eaLnBrk="1" hangingPunct="1">
              <a:spcBef>
                <a:spcPct val="50000"/>
              </a:spcBef>
              <a:buFontTx/>
              <a:buNone/>
            </a:pPr>
            <a:r>
              <a:rPr lang="en-US" altLang="vi-VN" sz="2800" b="1"/>
              <a:t>Từ làng, Thủy đi tắt qua đồng để ra bến tàu điện. Sớm đầu thu mát lạnh. Giữa </a:t>
            </a:r>
            <a:r>
              <a:rPr lang="en-US" altLang="vi-VN" sz="2800" b="1">
                <a:solidFill>
                  <a:srgbClr val="FF0066"/>
                </a:solidFill>
              </a:rPr>
              <a:t>những đám mây </a:t>
            </a:r>
            <a:r>
              <a:rPr lang="en-US" altLang="vi-VN" sz="2800" b="1"/>
              <a:t>xám đục, </a:t>
            </a:r>
            <a:r>
              <a:rPr lang="en-US" altLang="vi-VN" sz="2800" b="1">
                <a:solidFill>
                  <a:srgbClr val="FF0066"/>
                </a:solidFill>
              </a:rPr>
              <a:t>vòm trời</a:t>
            </a:r>
            <a:r>
              <a:rPr lang="en-US" altLang="vi-VN" sz="2800" b="1"/>
              <a:t> hiện ra như những khoảng vực xanh vòi vọi. </a:t>
            </a:r>
            <a:r>
              <a:rPr lang="en-US" altLang="vi-VN" sz="2800" b="1">
                <a:solidFill>
                  <a:srgbClr val="FF0066"/>
                </a:solidFill>
              </a:rPr>
              <a:t>Một vài giọt mưa</a:t>
            </a:r>
            <a:r>
              <a:rPr lang="en-US" altLang="vi-VN" sz="2800" b="1"/>
              <a:t> loáng thoáng rơi trên chiếc khăn quàng đỏ và mái tóc xõa ngang vai của Thủy; </a:t>
            </a:r>
            <a:r>
              <a:rPr lang="en-US" altLang="vi-VN" sz="2800" b="1">
                <a:solidFill>
                  <a:srgbClr val="FF0066"/>
                </a:solidFill>
              </a:rPr>
              <a:t>những sợi cỏ</a:t>
            </a:r>
            <a:r>
              <a:rPr lang="en-US" altLang="vi-VN" sz="2800" b="1"/>
              <a:t> đẫm nước lùa vào dép Thủy làm bàn chân nhỏ bé của em ướt lạnh. Người trong làng gánh lên phố </a:t>
            </a:r>
            <a:r>
              <a:rPr lang="en-US" altLang="vi-VN" sz="2800" b="1">
                <a:solidFill>
                  <a:srgbClr val="FF0066"/>
                </a:solidFill>
              </a:rPr>
              <a:t>những gánh rau thơm, những bẹ cải</a:t>
            </a:r>
            <a:r>
              <a:rPr lang="en-US" altLang="vi-VN" sz="2800" b="1"/>
              <a:t> sớm và </a:t>
            </a:r>
            <a:r>
              <a:rPr lang="en-US" altLang="vi-VN" sz="2800" b="1">
                <a:solidFill>
                  <a:srgbClr val="FF0066"/>
                </a:solidFill>
              </a:rPr>
              <a:t>những bó hoa huệ trắng</a:t>
            </a:r>
            <a:r>
              <a:rPr lang="en-US" altLang="vi-VN" sz="2800" b="1"/>
              <a:t> muốt. </a:t>
            </a:r>
            <a:r>
              <a:rPr lang="en-US" altLang="vi-VN" sz="2800" b="1">
                <a:solidFill>
                  <a:srgbClr val="FF0066"/>
                </a:solidFill>
              </a:rPr>
              <a:t>Bầy sáo</a:t>
            </a:r>
            <a:r>
              <a:rPr lang="en-US" altLang="vi-VN" sz="2800" b="1"/>
              <a:t> cánh đen mỏ vàng chấp chới liệng trên cánh đồng lúa mùa thu đang kết đòng. </a:t>
            </a:r>
            <a:r>
              <a:rPr lang="en-US" altLang="vi-VN" sz="2800" b="1">
                <a:solidFill>
                  <a:srgbClr val="FF0066"/>
                </a:solidFill>
              </a:rPr>
              <a:t>Mặt trời</a:t>
            </a:r>
            <a:r>
              <a:rPr lang="en-US" altLang="vi-VN" sz="2800" b="1"/>
              <a:t> </a:t>
            </a:r>
            <a:r>
              <a:rPr lang="en-US" altLang="vi-VN" sz="2800" b="1">
                <a:solidFill>
                  <a:srgbClr val="FF0066"/>
                </a:solidFill>
              </a:rPr>
              <a:t>đã mọc</a:t>
            </a:r>
            <a:r>
              <a:rPr lang="en-US" altLang="vi-VN" sz="2800" b="1"/>
              <a:t> trên những ngon cây xanh tươi của thành phố </a:t>
            </a:r>
          </a:p>
        </p:txBody>
      </p:sp>
      <p:sp>
        <p:nvSpPr>
          <p:cNvPr id="13317" name="Text Box 5">
            <a:extLst>
              <a:ext uri="{FF2B5EF4-FFF2-40B4-BE49-F238E27FC236}">
                <a16:creationId xmlns:a16="http://schemas.microsoft.com/office/drawing/2014/main" id="{6FF41693-C07D-4560-BCE8-0BEE0866C835}"/>
              </a:ext>
            </a:extLst>
          </p:cNvPr>
          <p:cNvSpPr txBox="1">
            <a:spLocks noChangeArrowheads="1"/>
          </p:cNvSpPr>
          <p:nvPr/>
        </p:nvSpPr>
        <p:spPr bwMode="auto">
          <a:xfrm>
            <a:off x="0" y="228600"/>
            <a:ext cx="8534400" cy="1311275"/>
          </a:xfrm>
          <a:prstGeom prst="rect">
            <a:avLst/>
          </a:prstGeom>
          <a:gradFill rotWithShape="1">
            <a:gsLst>
              <a:gs pos="0">
                <a:schemeClr val="accent1"/>
              </a:gs>
              <a:gs pos="50000">
                <a:schemeClr val="folHlink"/>
              </a:gs>
              <a:gs pos="100000">
                <a:schemeClr val="accent1"/>
              </a:gs>
            </a:gsLst>
            <a:lin ang="5400000" scaled="1"/>
          </a:gradFill>
          <a:ln w="9525" algn="ctr">
            <a:noFill/>
            <a:miter lim="800000"/>
            <a:headEnd/>
            <a:tailEnd/>
          </a:ln>
          <a:effectLst/>
        </p:spPr>
        <p:txBody>
          <a:bodyPr>
            <a:spAutoFit/>
          </a:bodyPr>
          <a:lstStyle/>
          <a:p>
            <a:pPr eaLnBrk="1" hangingPunct="1">
              <a:spcBef>
                <a:spcPct val="50000"/>
              </a:spcBef>
              <a:defRPr/>
            </a:pPr>
            <a:r>
              <a:rPr lang="en-US" sz="4000" b="1">
                <a:solidFill>
                  <a:srgbClr val="990033"/>
                </a:solidFill>
                <a:latin typeface="Arial" charset="0"/>
                <a:cs typeface="Arial" charset="0"/>
              </a:rPr>
              <a:t>a,Tác giả tả những sự vật gì trong buổi sớm mùa thu?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box(in)">
                                      <p:cBhvr>
                                        <p:cTn id="7" dur="500"/>
                                        <p:tgtEl>
                                          <p:spTgt spid="1331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314"/>
                                        </p:tgtEl>
                                        <p:attrNameLst>
                                          <p:attrName>style.visibility</p:attrName>
                                        </p:attrNameLst>
                                      </p:cBhvr>
                                      <p:to>
                                        <p:strVal val="visible"/>
                                      </p:to>
                                    </p:set>
                                    <p:animEffect transition="in" filter="box(in)">
                                      <p:cBhvr>
                                        <p:cTn id="10" dur="500"/>
                                        <p:tgtEl>
                                          <p:spTgt spid="1331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3316"/>
                                        </p:tgtEl>
                                        <p:attrNameLst>
                                          <p:attrName>style.visibility</p:attrName>
                                        </p:attrNameLst>
                                      </p:cBhvr>
                                      <p:to>
                                        <p:strVal val="visible"/>
                                      </p:to>
                                    </p:set>
                                    <p:animEffect transition="in" filter="box(in)">
                                      <p:cBhvr>
                                        <p:cTn id="15"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6" grpId="0"/>
      <p:bldP spid="133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a:extLst>
              <a:ext uri="{FF2B5EF4-FFF2-40B4-BE49-F238E27FC236}">
                <a16:creationId xmlns:a16="http://schemas.microsoft.com/office/drawing/2014/main" id="{83628BEA-BAFD-43B5-87E1-A49FEBCCFAE6}"/>
              </a:ext>
            </a:extLst>
          </p:cNvPr>
          <p:cNvSpPr>
            <a:spLocks noChangeArrowheads="1"/>
          </p:cNvSpPr>
          <p:nvPr/>
        </p:nvSpPr>
        <p:spPr bwMode="auto">
          <a:xfrm>
            <a:off x="3048000" y="76200"/>
            <a:ext cx="5943600"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buClr>
                <a:schemeClr val="tx2"/>
              </a:buClr>
              <a:buFont typeface="Times New Roman" panose="02020603050405020304" pitchFamily="18" charset="0"/>
              <a:buNone/>
            </a:pPr>
            <a:r>
              <a:rPr lang="en-US" altLang="vi-VN" sz="3600" b="1"/>
              <a:t>-  </a:t>
            </a:r>
            <a:r>
              <a:rPr lang="en-US" altLang="vi-VN" sz="3600" b="1">
                <a:solidFill>
                  <a:srgbClr val="0000FF"/>
                </a:solidFill>
              </a:rPr>
              <a:t>Tả cánh đồng buổi sớm, đám mây, vòm trời, những giọt mưa, những sợi cỏ, những gánh rau, những bó hoa huệ của người bán hàng, bầy sáo liệng trên cánh đồng, mặt trời mọc</a:t>
            </a:r>
          </a:p>
        </p:txBody>
      </p:sp>
      <p:sp>
        <p:nvSpPr>
          <p:cNvPr id="10246" name="Text Box 6">
            <a:extLst>
              <a:ext uri="{FF2B5EF4-FFF2-40B4-BE49-F238E27FC236}">
                <a16:creationId xmlns:a16="http://schemas.microsoft.com/office/drawing/2014/main" id="{43CA9CE5-EC7B-4463-A741-88BA49596C8C}"/>
              </a:ext>
            </a:extLst>
          </p:cNvPr>
          <p:cNvSpPr txBox="1">
            <a:spLocks noChangeArrowheads="1"/>
          </p:cNvSpPr>
          <p:nvPr/>
        </p:nvSpPr>
        <p:spPr bwMode="auto">
          <a:xfrm>
            <a:off x="0" y="368300"/>
            <a:ext cx="2743200" cy="3441700"/>
          </a:xfrm>
          <a:prstGeom prst="rect">
            <a:avLst/>
          </a:prstGeom>
          <a:gradFill rotWithShape="1">
            <a:gsLst>
              <a:gs pos="0">
                <a:schemeClr val="accent1"/>
              </a:gs>
              <a:gs pos="50000">
                <a:schemeClr val="folHlink"/>
              </a:gs>
              <a:gs pos="100000">
                <a:schemeClr val="accent1"/>
              </a:gs>
            </a:gsLst>
            <a:lin ang="5400000" scaled="1"/>
          </a:gradFill>
          <a:ln w="9525" algn="ctr">
            <a:noFill/>
            <a:miter lim="800000"/>
            <a:headEnd/>
            <a:tailEnd/>
          </a:ln>
          <a:effectLst/>
        </p:spPr>
        <p:txBody>
          <a:bodyPr>
            <a:spAutoFit/>
          </a:bodyPr>
          <a:lstStyle/>
          <a:p>
            <a:pPr eaLnBrk="1" hangingPunct="1">
              <a:spcBef>
                <a:spcPct val="50000"/>
              </a:spcBef>
              <a:defRPr/>
            </a:pPr>
            <a:r>
              <a:rPr lang="en-US" sz="4400" b="1">
                <a:solidFill>
                  <a:srgbClr val="990033"/>
                </a:solidFill>
                <a:latin typeface="Arial" charset="0"/>
                <a:cs typeface="Arial" charset="0"/>
              </a:rPr>
              <a:t>a,Những sự vật trong buổi sớm mùa thu</a:t>
            </a:r>
          </a:p>
        </p:txBody>
      </p:sp>
      <p:sp>
        <p:nvSpPr>
          <p:cNvPr id="7172" name="AutoShape 17">
            <a:extLst>
              <a:ext uri="{FF2B5EF4-FFF2-40B4-BE49-F238E27FC236}">
                <a16:creationId xmlns:a16="http://schemas.microsoft.com/office/drawing/2014/main" id="{64C33A20-7AF5-40DC-AA5D-1A66377727C8}"/>
              </a:ext>
            </a:extLst>
          </p:cNvPr>
          <p:cNvSpPr>
            <a:spLocks/>
          </p:cNvSpPr>
          <p:nvPr/>
        </p:nvSpPr>
        <p:spPr bwMode="auto">
          <a:xfrm>
            <a:off x="2590800" y="0"/>
            <a:ext cx="457200" cy="4038600"/>
          </a:xfrm>
          <a:prstGeom prst="rightBrace">
            <a:avLst>
              <a:gd name="adj1" fmla="val 73611"/>
              <a:gd name="adj2" fmla="val 50000"/>
            </a:avLst>
          </a:prstGeom>
          <a:noFill/>
          <a:ln w="28575">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vi-VN" sz="1800">
              <a:solidFill>
                <a:srgbClr val="66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box(in)">
                                      <p:cBhvr>
                                        <p:cTn id="7" dur="500"/>
                                        <p:tgtEl>
                                          <p:spTgt spid="1024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245"/>
                                        </p:tgtEl>
                                        <p:attrNameLst>
                                          <p:attrName>style.visibility</p:attrName>
                                        </p:attrNameLst>
                                      </p:cBhvr>
                                      <p:to>
                                        <p:strVal val="visible"/>
                                      </p:to>
                                    </p:set>
                                    <p:animEffect transition="in" filter="box(in)">
                                      <p:cBhvr>
                                        <p:cTn id="10"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02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a:extLst>
              <a:ext uri="{FF2B5EF4-FFF2-40B4-BE49-F238E27FC236}">
                <a16:creationId xmlns:a16="http://schemas.microsoft.com/office/drawing/2014/main" id="{C6382A93-11E4-4EA4-890C-E08FF3219C28}"/>
              </a:ext>
            </a:extLst>
          </p:cNvPr>
          <p:cNvSpPr txBox="1">
            <a:spLocks noChangeArrowheads="1"/>
          </p:cNvSpPr>
          <p:nvPr/>
        </p:nvSpPr>
        <p:spPr bwMode="auto">
          <a:xfrm>
            <a:off x="0" y="304800"/>
            <a:ext cx="9144000" cy="1311275"/>
          </a:xfrm>
          <a:prstGeom prst="rect">
            <a:avLst/>
          </a:prstGeom>
          <a:gradFill rotWithShape="1">
            <a:gsLst>
              <a:gs pos="0">
                <a:srgbClr val="FFCCFF"/>
              </a:gs>
              <a:gs pos="50000">
                <a:schemeClr val="bg1"/>
              </a:gs>
              <a:gs pos="100000">
                <a:srgbClr val="FFCCFF"/>
              </a:gs>
            </a:gsLst>
            <a:lin ang="5400000" scaled="1"/>
          </a:gradFill>
          <a:ln w="9525">
            <a:noFill/>
            <a:miter lim="800000"/>
            <a:headEnd/>
            <a:tailEnd/>
          </a:ln>
          <a:effectLst/>
        </p:spPr>
        <p:txBody>
          <a:bodyPr>
            <a:spAutoFit/>
          </a:bodyPr>
          <a:lstStyle/>
          <a:p>
            <a:pPr eaLnBrk="1" hangingPunct="1">
              <a:spcBef>
                <a:spcPct val="50000"/>
              </a:spcBef>
              <a:defRPr/>
            </a:pPr>
            <a:r>
              <a:rPr lang="en-US" sz="4000" b="1">
                <a:solidFill>
                  <a:srgbClr val="990033"/>
                </a:solidFill>
                <a:latin typeface="Arial" charset="0"/>
                <a:cs typeface="Arial" charset="0"/>
              </a:rPr>
              <a:t>b,Tác giả quan sát bằng những giác quan nào?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box(in)">
                                      <p:cBhvr>
                                        <p:cTn id="7"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BBE0380-A311-4FAF-90F0-DD420B94AE3E}"/>
              </a:ext>
            </a:extLst>
          </p:cNvPr>
          <p:cNvSpPr>
            <a:spLocks noChangeArrowheads="1"/>
          </p:cNvSpPr>
          <p:nvPr/>
        </p:nvSpPr>
        <p:spPr bwMode="auto">
          <a:xfrm>
            <a:off x="2971800" y="0"/>
            <a:ext cx="5943600"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buClr>
                <a:schemeClr val="tx2"/>
              </a:buClr>
              <a:buFont typeface="Times New Roman" panose="02020603050405020304" pitchFamily="18" charset="0"/>
              <a:buNone/>
            </a:pPr>
            <a:r>
              <a:rPr lang="en-US" altLang="vi-VN" sz="2800" b="1"/>
              <a:t>-  </a:t>
            </a:r>
            <a:r>
              <a:rPr lang="en-US" altLang="vi-VN" sz="2800" b="1">
                <a:solidFill>
                  <a:srgbClr val="0000FF"/>
                </a:solidFill>
              </a:rPr>
              <a:t>Tả cánh đồng buổi sớm, đám mây, vòm trời, những giọt mưa, những sợi cỏ, những gánh rau, những bó hoa huệ của người bán hàng, bầy sáo liệng trên cánh đồng, mặt trời mọc.</a:t>
            </a:r>
          </a:p>
        </p:txBody>
      </p:sp>
      <p:sp>
        <p:nvSpPr>
          <p:cNvPr id="9219" name="Text Box 3">
            <a:extLst>
              <a:ext uri="{FF2B5EF4-FFF2-40B4-BE49-F238E27FC236}">
                <a16:creationId xmlns:a16="http://schemas.microsoft.com/office/drawing/2014/main" id="{D5389174-87E1-4796-B301-8A8EB0843F85}"/>
              </a:ext>
            </a:extLst>
          </p:cNvPr>
          <p:cNvSpPr txBox="1">
            <a:spLocks noChangeArrowheads="1"/>
          </p:cNvSpPr>
          <p:nvPr/>
        </p:nvSpPr>
        <p:spPr bwMode="auto">
          <a:xfrm>
            <a:off x="0" y="304800"/>
            <a:ext cx="2743200" cy="2041525"/>
          </a:xfrm>
          <a:prstGeom prst="rect">
            <a:avLst/>
          </a:prstGeom>
          <a:gradFill rotWithShape="1">
            <a:gsLst>
              <a:gs pos="0">
                <a:schemeClr val="accent1"/>
              </a:gs>
              <a:gs pos="100000">
                <a:srgbClr val="FFCCFF"/>
              </a:gs>
            </a:gsLst>
            <a:path path="shape">
              <a:fillToRect l="50000" t="50000" r="50000" b="5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b="1">
                <a:solidFill>
                  <a:srgbClr val="0000FF"/>
                </a:solidFill>
              </a:rPr>
              <a:t>a,Những sự vật trong buổi sớm mùa thu</a:t>
            </a:r>
          </a:p>
        </p:txBody>
      </p:sp>
      <p:sp>
        <p:nvSpPr>
          <p:cNvPr id="9220" name="AutoShape 4">
            <a:extLst>
              <a:ext uri="{FF2B5EF4-FFF2-40B4-BE49-F238E27FC236}">
                <a16:creationId xmlns:a16="http://schemas.microsoft.com/office/drawing/2014/main" id="{03D9A6F6-3A6D-4B20-B47E-14DE579EE273}"/>
              </a:ext>
            </a:extLst>
          </p:cNvPr>
          <p:cNvSpPr>
            <a:spLocks/>
          </p:cNvSpPr>
          <p:nvPr/>
        </p:nvSpPr>
        <p:spPr bwMode="auto">
          <a:xfrm flipH="1">
            <a:off x="2743200" y="152400"/>
            <a:ext cx="304800" cy="2362200"/>
          </a:xfrm>
          <a:prstGeom prst="rightBrace">
            <a:avLst>
              <a:gd name="adj1" fmla="val 64583"/>
              <a:gd name="adj2" fmla="val 50000"/>
            </a:avLst>
          </a:prstGeom>
          <a:noFill/>
          <a:ln w="28575">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vi-VN" sz="1800">
              <a:solidFill>
                <a:srgbClr val="6600CC"/>
              </a:solidFill>
            </a:endParaRPr>
          </a:p>
        </p:txBody>
      </p:sp>
      <p:sp>
        <p:nvSpPr>
          <p:cNvPr id="17413" name="Text Box 5">
            <a:extLst>
              <a:ext uri="{FF2B5EF4-FFF2-40B4-BE49-F238E27FC236}">
                <a16:creationId xmlns:a16="http://schemas.microsoft.com/office/drawing/2014/main" id="{E1C31D8C-55D3-4FEF-81C5-5C7296BAD28F}"/>
              </a:ext>
            </a:extLst>
          </p:cNvPr>
          <p:cNvSpPr txBox="1">
            <a:spLocks noChangeArrowheads="1"/>
          </p:cNvSpPr>
          <p:nvPr/>
        </p:nvSpPr>
        <p:spPr bwMode="auto">
          <a:xfrm>
            <a:off x="0" y="4267200"/>
            <a:ext cx="2590800" cy="1554163"/>
          </a:xfrm>
          <a:prstGeom prst="rect">
            <a:avLst/>
          </a:prstGeom>
          <a:gradFill rotWithShape="1">
            <a:gsLst>
              <a:gs pos="0">
                <a:srgbClr val="FFCCFF"/>
              </a:gs>
              <a:gs pos="50000">
                <a:schemeClr val="bg1"/>
              </a:gs>
              <a:gs pos="100000">
                <a:srgbClr val="FFCCFF"/>
              </a:gs>
            </a:gsLst>
            <a:lin ang="5400000" scaled="1"/>
          </a:gradFill>
          <a:ln w="9525">
            <a:noFill/>
            <a:miter lim="800000"/>
            <a:headEnd/>
            <a:tailEnd/>
          </a:ln>
          <a:effectLst/>
        </p:spPr>
        <p:txBody>
          <a:bodyPr>
            <a:spAutoFit/>
          </a:bodyPr>
          <a:lstStyle/>
          <a:p>
            <a:pPr eaLnBrk="1" hangingPunct="1">
              <a:spcBef>
                <a:spcPct val="50000"/>
              </a:spcBef>
              <a:defRPr/>
            </a:pPr>
            <a:r>
              <a:rPr lang="en-US" sz="3200" b="1">
                <a:solidFill>
                  <a:srgbClr val="990033"/>
                </a:solidFill>
                <a:latin typeface="Arial" charset="0"/>
                <a:cs typeface="Arial" charset="0"/>
              </a:rPr>
              <a:t>b,Quan sát bằng những giác quan</a:t>
            </a:r>
          </a:p>
        </p:txBody>
      </p:sp>
      <p:sp>
        <p:nvSpPr>
          <p:cNvPr id="17414" name="Rectangle 6">
            <a:extLst>
              <a:ext uri="{FF2B5EF4-FFF2-40B4-BE49-F238E27FC236}">
                <a16:creationId xmlns:a16="http://schemas.microsoft.com/office/drawing/2014/main" id="{7009F5F7-EAE2-4BFD-940A-E467DB2B718A}"/>
              </a:ext>
            </a:extLst>
          </p:cNvPr>
          <p:cNvSpPr>
            <a:spLocks noChangeArrowheads="1"/>
          </p:cNvSpPr>
          <p:nvPr/>
        </p:nvSpPr>
        <p:spPr bwMode="auto">
          <a:xfrm>
            <a:off x="2667000" y="2743200"/>
            <a:ext cx="6629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vi-VN" sz="2800" b="1">
                <a:solidFill>
                  <a:srgbClr val="990033"/>
                </a:solidFill>
              </a:rPr>
              <a:t>- </a:t>
            </a:r>
            <a:r>
              <a:rPr lang="en-US" altLang="vi-VN" sz="2800" b="1">
                <a:solidFill>
                  <a:srgbClr val="FF0000"/>
                </a:solidFill>
              </a:rPr>
              <a:t>Tác giả quan sát bằng xúc giác</a:t>
            </a:r>
            <a:r>
              <a:rPr lang="en-US" altLang="vi-VN" sz="2800" b="1">
                <a:solidFill>
                  <a:srgbClr val="0000FF"/>
                </a:solidFill>
              </a:rPr>
              <a:t> </a:t>
            </a:r>
            <a:r>
              <a:rPr lang="en-US" altLang="vi-VN" sz="2800" b="1">
                <a:solidFill>
                  <a:srgbClr val="990033"/>
                </a:solidFill>
              </a:rPr>
              <a:t> (cảm giác của làn da): thấy sớm đầu thu mát lạnh, một vài gi</a:t>
            </a:r>
            <a:r>
              <a:rPr lang="en-US" altLang="vi-VN" b="1">
                <a:solidFill>
                  <a:srgbClr val="990033"/>
                </a:solidFill>
              </a:rPr>
              <a:t>ọt</a:t>
            </a:r>
            <a:r>
              <a:rPr lang="en-US" altLang="vi-VN" sz="2800" b="1">
                <a:solidFill>
                  <a:srgbClr val="990033"/>
                </a:solidFill>
              </a:rPr>
              <a:t> mưa loáng thoáng rơi trên khăn và tóc, những sợi cỏ đẫm nước làm ướt lạnh bàn chân.</a:t>
            </a:r>
          </a:p>
          <a:p>
            <a:pPr eaLnBrk="1" hangingPunct="1">
              <a:buFontTx/>
              <a:buNone/>
            </a:pPr>
            <a:r>
              <a:rPr lang="en-US" altLang="vi-VN" sz="2800" b="1">
                <a:solidFill>
                  <a:srgbClr val="FF0000"/>
                </a:solidFill>
              </a:rPr>
              <a:t>-Bằng thị giác</a:t>
            </a:r>
          </a:p>
          <a:p>
            <a:pPr eaLnBrk="1" hangingPunct="1">
              <a:buFontTx/>
              <a:buNone/>
            </a:pPr>
            <a:r>
              <a:rPr lang="en-US" altLang="vi-VN" sz="2800" b="1">
                <a:solidFill>
                  <a:srgbClr val="990033"/>
                </a:solidFill>
              </a:rPr>
              <a:t>( mắt) thấy đám mây xám đục, vòm trời xanh vòi vọi, vài giọt mưa …</a:t>
            </a:r>
          </a:p>
        </p:txBody>
      </p:sp>
      <p:sp>
        <p:nvSpPr>
          <p:cNvPr id="17415" name="AutoShape 7">
            <a:extLst>
              <a:ext uri="{FF2B5EF4-FFF2-40B4-BE49-F238E27FC236}">
                <a16:creationId xmlns:a16="http://schemas.microsoft.com/office/drawing/2014/main" id="{10E5FF10-F2FC-4BD5-AB84-DAC23A369F1B}"/>
              </a:ext>
            </a:extLst>
          </p:cNvPr>
          <p:cNvSpPr>
            <a:spLocks/>
          </p:cNvSpPr>
          <p:nvPr/>
        </p:nvSpPr>
        <p:spPr bwMode="auto">
          <a:xfrm flipH="1">
            <a:off x="2514600" y="2971800"/>
            <a:ext cx="228600" cy="3886200"/>
          </a:xfrm>
          <a:prstGeom prst="rightBrace">
            <a:avLst>
              <a:gd name="adj1" fmla="val 141667"/>
              <a:gd name="adj2" fmla="val 50000"/>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vi-VN" sz="1800">
              <a:solidFill>
                <a:srgbClr val="66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box(in)">
                                      <p:cBhvr>
                                        <p:cTn id="7" dur="500"/>
                                        <p:tgtEl>
                                          <p:spTgt spid="1741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7414"/>
                                        </p:tgtEl>
                                        <p:attrNameLst>
                                          <p:attrName>style.visibility</p:attrName>
                                        </p:attrNameLst>
                                      </p:cBhvr>
                                      <p:to>
                                        <p:strVal val="visible"/>
                                      </p:to>
                                    </p:set>
                                    <p:animEffect transition="in" filter="box(in)">
                                      <p:cBhvr>
                                        <p:cTn id="10" dur="500"/>
                                        <p:tgtEl>
                                          <p:spTgt spid="1741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7415"/>
                                        </p:tgtEl>
                                        <p:attrNameLst>
                                          <p:attrName>style.visibility</p:attrName>
                                        </p:attrNameLst>
                                      </p:cBhvr>
                                      <p:to>
                                        <p:strVal val="visible"/>
                                      </p:to>
                                    </p:set>
                                    <p:animEffect transition="in" filter="box(in)">
                                      <p:cBhvr>
                                        <p:cTn id="13"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P spid="17414" grpId="0"/>
      <p:bldP spid="174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a:extLst>
              <a:ext uri="{FF2B5EF4-FFF2-40B4-BE49-F238E27FC236}">
                <a16:creationId xmlns:a16="http://schemas.microsoft.com/office/drawing/2014/main" id="{5C9DEFBC-E053-4885-A0B2-F13EE2368260}"/>
              </a:ext>
            </a:extLst>
          </p:cNvPr>
          <p:cNvSpPr txBox="1">
            <a:spLocks noChangeArrowheads="1"/>
          </p:cNvSpPr>
          <p:nvPr/>
        </p:nvSpPr>
        <p:spPr bwMode="auto">
          <a:xfrm>
            <a:off x="0" y="0"/>
            <a:ext cx="9144000" cy="1066800"/>
          </a:xfrm>
          <a:prstGeom prst="rect">
            <a:avLst/>
          </a:prstGeom>
          <a:gradFill rotWithShape="1">
            <a:gsLst>
              <a:gs pos="0">
                <a:srgbClr val="FFCCFF"/>
              </a:gs>
              <a:gs pos="50000">
                <a:schemeClr val="bg1"/>
              </a:gs>
              <a:gs pos="100000">
                <a:srgbClr val="FFCCFF"/>
              </a:gs>
            </a:gsLst>
            <a:lin ang="5400000" scaled="1"/>
          </a:gradFill>
          <a:ln w="9525">
            <a:noFill/>
            <a:miter lim="800000"/>
            <a:headEnd/>
            <a:tailEnd/>
          </a:ln>
          <a:effectLst/>
        </p:spPr>
        <p:txBody>
          <a:bodyPr>
            <a:spAutoFit/>
          </a:bodyPr>
          <a:lstStyle/>
          <a:p>
            <a:pPr eaLnBrk="1" hangingPunct="1">
              <a:spcBef>
                <a:spcPct val="50000"/>
              </a:spcBef>
              <a:defRPr/>
            </a:pPr>
            <a:r>
              <a:rPr lang="en-US" sz="3200" b="1">
                <a:solidFill>
                  <a:srgbClr val="990033"/>
                </a:solidFill>
                <a:latin typeface="Arial" charset="0"/>
                <a:cs typeface="Arial" charset="0"/>
              </a:rPr>
              <a:t>C, Tìm một chi tiết thể hiện sự quan sát tinh tế của tác giả</a:t>
            </a:r>
          </a:p>
        </p:txBody>
      </p:sp>
      <p:sp>
        <p:nvSpPr>
          <p:cNvPr id="21514" name="AutoShape 10">
            <a:extLst>
              <a:ext uri="{FF2B5EF4-FFF2-40B4-BE49-F238E27FC236}">
                <a16:creationId xmlns:a16="http://schemas.microsoft.com/office/drawing/2014/main" id="{2A409723-CBD1-46D7-A9B1-2467DACBB46C}"/>
              </a:ext>
            </a:extLst>
          </p:cNvPr>
          <p:cNvSpPr>
            <a:spLocks noChangeArrowheads="1"/>
          </p:cNvSpPr>
          <p:nvPr/>
        </p:nvSpPr>
        <p:spPr bwMode="auto">
          <a:xfrm>
            <a:off x="1828800" y="1981200"/>
            <a:ext cx="6172200" cy="2514600"/>
          </a:xfrm>
          <a:prstGeom prst="wedgeEllipseCallout">
            <a:avLst>
              <a:gd name="adj1" fmla="val 53782"/>
              <a:gd name="adj2" fmla="val -109153"/>
            </a:avLst>
          </a:prstGeom>
          <a:gradFill rotWithShape="1">
            <a:gsLst>
              <a:gs pos="0">
                <a:srgbClr val="FFCCFF"/>
              </a:gs>
              <a:gs pos="100000">
                <a:schemeClr val="folHlink"/>
              </a:gs>
            </a:gsLst>
            <a:path path="rect">
              <a:fillToRect l="50000" t="50000" r="50000" b="50000"/>
            </a:path>
          </a:gra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vi-VN" sz="1800"/>
          </a:p>
        </p:txBody>
      </p:sp>
      <p:sp>
        <p:nvSpPr>
          <p:cNvPr id="21509" name="Text Box 5">
            <a:extLst>
              <a:ext uri="{FF2B5EF4-FFF2-40B4-BE49-F238E27FC236}">
                <a16:creationId xmlns:a16="http://schemas.microsoft.com/office/drawing/2014/main" id="{1993974E-CDFD-4601-B0FA-382703B55651}"/>
              </a:ext>
            </a:extLst>
          </p:cNvPr>
          <p:cNvSpPr txBox="1">
            <a:spLocks noChangeArrowheads="1"/>
          </p:cNvSpPr>
          <p:nvPr/>
        </p:nvSpPr>
        <p:spPr bwMode="auto">
          <a:xfrm>
            <a:off x="7670800" y="-12700"/>
            <a:ext cx="152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b="1">
                <a:solidFill>
                  <a:srgbClr val="0000FF"/>
                </a:solidFill>
              </a:rPr>
              <a:t>tinh tế</a:t>
            </a:r>
          </a:p>
        </p:txBody>
      </p:sp>
      <p:sp>
        <p:nvSpPr>
          <p:cNvPr id="21510" name="Rectangle 6">
            <a:extLst>
              <a:ext uri="{FF2B5EF4-FFF2-40B4-BE49-F238E27FC236}">
                <a16:creationId xmlns:a16="http://schemas.microsoft.com/office/drawing/2014/main" id="{54871F37-B9CF-4633-9F1B-9D33AECA7732}"/>
              </a:ext>
            </a:extLst>
          </p:cNvPr>
          <p:cNvSpPr>
            <a:spLocks noChangeArrowheads="1"/>
          </p:cNvSpPr>
          <p:nvPr/>
        </p:nvSpPr>
        <p:spPr bwMode="auto">
          <a:xfrm>
            <a:off x="2362200" y="2362200"/>
            <a:ext cx="55626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b="1"/>
              <a:t>Rất nhạy cảm, tế nhị, có khả năng đi sâu vào những chi tiết rất nhỏ, rất sâu sắc.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in)">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1509">
                                            <p:txEl>
                                              <p:pRg st="0" end="0"/>
                                            </p:txEl>
                                          </p:spTgt>
                                        </p:tgtEl>
                                        <p:attrNameLst>
                                          <p:attrName>style.visibility</p:attrName>
                                        </p:attrNameLst>
                                      </p:cBhvr>
                                      <p:to>
                                        <p:strVal val="visible"/>
                                      </p:to>
                                    </p:set>
                                    <p:animEffect transition="in" filter="box(in)">
                                      <p:cBhvr>
                                        <p:cTn id="12" dur="500"/>
                                        <p:tgtEl>
                                          <p:spTgt spid="21509">
                                            <p:txEl>
                                              <p:pRg st="0" end="0"/>
                                            </p:txEl>
                                          </p:spTgt>
                                        </p:tgtEl>
                                      </p:cBhvr>
                                    </p:animEffect>
                                  </p:childTnLst>
                                </p:cTn>
                              </p:par>
                              <p:par>
                                <p:cTn id="13" presetID="19" presetClass="emph" presetSubtype="0" repeatCount="indefinite" fill="hold" nodeType="withEffect">
                                  <p:stCondLst>
                                    <p:cond delay="0"/>
                                  </p:stCondLst>
                                  <p:endCondLst>
                                    <p:cond evt="onNext" delay="0">
                                      <p:tgtEl>
                                        <p:sldTgt/>
                                      </p:tgtEl>
                                    </p:cond>
                                  </p:endCondLst>
                                  <p:childTnLst>
                                    <p:animClr clrSpc="rgb" dir="cw">
                                      <p:cBhvr override="childStyle">
                                        <p:cTn id="14" dur="500" fill="hold"/>
                                        <p:tgtEl>
                                          <p:spTgt spid="21509">
                                            <p:txEl>
                                              <p:pRg st="0" end="0"/>
                                            </p:txEl>
                                          </p:spTgt>
                                        </p:tgtEl>
                                        <p:attrNameLst>
                                          <p:attrName>style.color</p:attrName>
                                        </p:attrNameLst>
                                      </p:cBhvr>
                                      <p:to>
                                        <a:srgbClr val="FFFF00"/>
                                      </p:to>
                                    </p:animClr>
                                    <p:animClr clrSpc="rgb" dir="cw">
                                      <p:cBhvr>
                                        <p:cTn id="15" dur="500" fill="hold"/>
                                        <p:tgtEl>
                                          <p:spTgt spid="21509">
                                            <p:txEl>
                                              <p:pRg st="0" end="0"/>
                                            </p:txEl>
                                          </p:spTgt>
                                        </p:tgtEl>
                                        <p:attrNameLst>
                                          <p:attrName>fillcolor</p:attrName>
                                        </p:attrNameLst>
                                      </p:cBhvr>
                                      <p:to>
                                        <a:srgbClr val="FFFF00"/>
                                      </p:to>
                                    </p:animClr>
                                    <p:set>
                                      <p:cBhvr>
                                        <p:cTn id="16" dur="500" fill="hold"/>
                                        <p:tgtEl>
                                          <p:spTgt spid="21509">
                                            <p:txEl>
                                              <p:pRg st="0" end="0"/>
                                            </p:txEl>
                                          </p:spTgt>
                                        </p:tgtEl>
                                        <p:attrNameLst>
                                          <p:attrName>fill.type</p:attrName>
                                        </p:attrNameLst>
                                      </p:cBhvr>
                                      <p:to>
                                        <p:strVal val="solid"/>
                                      </p:to>
                                    </p:set>
                                    <p:set>
                                      <p:cBhvr>
                                        <p:cTn id="17" dur="500" fill="hold"/>
                                        <p:tgtEl>
                                          <p:spTgt spid="21509">
                                            <p:txEl>
                                              <p:pRg st="0" end="0"/>
                                            </p:txEl>
                                          </p:spTgt>
                                        </p:tgtEl>
                                        <p:attrNameLst>
                                          <p:attrName>fill.on</p:attrName>
                                        </p:attrNameLst>
                                      </p:cBhvr>
                                      <p:to>
                                        <p:strVal val="tru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1514"/>
                                        </p:tgtEl>
                                        <p:attrNameLst>
                                          <p:attrName>style.visibility</p:attrName>
                                        </p:attrNameLst>
                                      </p:cBhvr>
                                      <p:to>
                                        <p:strVal val="visible"/>
                                      </p:to>
                                    </p:set>
                                    <p:animEffect transition="in" filter="box(in)">
                                      <p:cBhvr>
                                        <p:cTn id="22" dur="500"/>
                                        <p:tgtEl>
                                          <p:spTgt spid="21514"/>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21510"/>
                                        </p:tgtEl>
                                        <p:attrNameLst>
                                          <p:attrName>style.visibility</p:attrName>
                                        </p:attrNameLst>
                                      </p:cBhvr>
                                      <p:to>
                                        <p:strVal val="visible"/>
                                      </p:to>
                                    </p:set>
                                    <p:animEffect transition="in" filter="box(in)">
                                      <p:cBhvr>
                                        <p:cTn id="25" dur="500"/>
                                        <p:tgtEl>
                                          <p:spTgt spid="215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xit" presetSubtype="16" fill="hold" grpId="1" nodeType="clickEffect">
                                  <p:stCondLst>
                                    <p:cond delay="0"/>
                                  </p:stCondLst>
                                  <p:childTnLst>
                                    <p:animEffect transition="out" filter="box(in)">
                                      <p:cBhvr>
                                        <p:cTn id="29" dur="500"/>
                                        <p:tgtEl>
                                          <p:spTgt spid="21514"/>
                                        </p:tgtEl>
                                      </p:cBhvr>
                                    </p:animEffect>
                                    <p:set>
                                      <p:cBhvr>
                                        <p:cTn id="30" dur="1" fill="hold">
                                          <p:stCondLst>
                                            <p:cond delay="499"/>
                                          </p:stCondLst>
                                        </p:cTn>
                                        <p:tgtEl>
                                          <p:spTgt spid="21514"/>
                                        </p:tgtEl>
                                        <p:attrNameLst>
                                          <p:attrName>style.visibility</p:attrName>
                                        </p:attrNameLst>
                                      </p:cBhvr>
                                      <p:to>
                                        <p:strVal val="hidden"/>
                                      </p:to>
                                    </p:set>
                                  </p:childTnLst>
                                </p:cTn>
                              </p:par>
                              <p:par>
                                <p:cTn id="31" presetID="4" presetClass="exit" presetSubtype="16" fill="hold" grpId="1" nodeType="withEffect">
                                  <p:stCondLst>
                                    <p:cond delay="0"/>
                                  </p:stCondLst>
                                  <p:childTnLst>
                                    <p:animEffect transition="out" filter="box(in)">
                                      <p:cBhvr>
                                        <p:cTn id="32" dur="500"/>
                                        <p:tgtEl>
                                          <p:spTgt spid="21510"/>
                                        </p:tgtEl>
                                      </p:cBhvr>
                                    </p:animEffect>
                                    <p:set>
                                      <p:cBhvr>
                                        <p:cTn id="33" dur="1" fill="hold">
                                          <p:stCondLst>
                                            <p:cond delay="499"/>
                                          </p:stCondLst>
                                        </p:cTn>
                                        <p:tgtEl>
                                          <p:spTgt spid="215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p:bldP spid="21514" grpId="0" animBg="1"/>
      <p:bldP spid="21514" grpId="1" animBg="1"/>
      <p:bldP spid="21509" grpId="0" build="allAtOnce"/>
      <p:bldP spid="21510" grpId="0"/>
      <p:bldP spid="2151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4A819F0D-B6DA-49F8-AA7B-6A20E965E614}"/>
              </a:ext>
            </a:extLst>
          </p:cNvPr>
          <p:cNvSpPr>
            <a:spLocks noChangeArrowheads="1"/>
          </p:cNvSpPr>
          <p:nvPr/>
        </p:nvSpPr>
        <p:spPr bwMode="auto">
          <a:xfrm>
            <a:off x="2971800" y="346075"/>
            <a:ext cx="5943600"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buClr>
                <a:schemeClr val="tx2"/>
              </a:buClr>
              <a:buFont typeface="Times New Roman" panose="02020603050405020304" pitchFamily="18" charset="0"/>
              <a:buNone/>
            </a:pPr>
            <a:r>
              <a:rPr lang="en-US" altLang="vi-VN" sz="2800" b="1"/>
              <a:t>-  </a:t>
            </a:r>
            <a:r>
              <a:rPr lang="en-US" altLang="vi-VN" sz="2800" b="1">
                <a:solidFill>
                  <a:srgbClr val="0000FF"/>
                </a:solidFill>
              </a:rPr>
              <a:t>Tả cánh đồng buổi sớm, đám mây, vòm trời, những giọt mưa, những sợi cỏ, những gánh rau, những bó hoa huệ của người bán hàng, bầy sáo liệng trên cánh đồng, mặt trời mọc</a:t>
            </a:r>
          </a:p>
        </p:txBody>
      </p:sp>
      <p:sp>
        <p:nvSpPr>
          <p:cNvPr id="22531" name="Text Box 3">
            <a:extLst>
              <a:ext uri="{FF2B5EF4-FFF2-40B4-BE49-F238E27FC236}">
                <a16:creationId xmlns:a16="http://schemas.microsoft.com/office/drawing/2014/main" id="{1F79F8A7-4C48-4F0F-9BC8-A6753F3D7C4A}"/>
              </a:ext>
            </a:extLst>
          </p:cNvPr>
          <p:cNvSpPr txBox="1">
            <a:spLocks noChangeArrowheads="1"/>
          </p:cNvSpPr>
          <p:nvPr/>
        </p:nvSpPr>
        <p:spPr bwMode="auto">
          <a:xfrm>
            <a:off x="0" y="625475"/>
            <a:ext cx="2743200" cy="2041525"/>
          </a:xfrm>
          <a:prstGeom prst="rect">
            <a:avLst/>
          </a:prstGeom>
          <a:gradFill rotWithShape="1">
            <a:gsLst>
              <a:gs pos="0">
                <a:schemeClr val="accent1"/>
              </a:gs>
              <a:gs pos="50000">
                <a:schemeClr val="folHlink"/>
              </a:gs>
              <a:gs pos="100000">
                <a:schemeClr val="accent1"/>
              </a:gs>
            </a:gsLst>
            <a:lin ang="5400000" scaled="1"/>
          </a:gradFill>
          <a:ln w="9525" algn="ctr">
            <a:noFill/>
            <a:miter lim="800000"/>
            <a:headEnd/>
            <a:tailEnd/>
          </a:ln>
          <a:effectLst/>
        </p:spPr>
        <p:txBody>
          <a:bodyPr>
            <a:spAutoFit/>
          </a:bodyPr>
          <a:lstStyle/>
          <a:p>
            <a:pPr eaLnBrk="1" hangingPunct="1">
              <a:spcBef>
                <a:spcPct val="50000"/>
              </a:spcBef>
              <a:defRPr/>
            </a:pPr>
            <a:r>
              <a:rPr lang="en-US" sz="3200" b="1">
                <a:solidFill>
                  <a:srgbClr val="990033"/>
                </a:solidFill>
                <a:latin typeface="Arial" charset="0"/>
                <a:cs typeface="Arial" charset="0"/>
              </a:rPr>
              <a:t>a,Những sự vật trong buổi sớm mùa thu</a:t>
            </a:r>
          </a:p>
        </p:txBody>
      </p:sp>
      <p:sp>
        <p:nvSpPr>
          <p:cNvPr id="11268" name="AutoShape 4">
            <a:extLst>
              <a:ext uri="{FF2B5EF4-FFF2-40B4-BE49-F238E27FC236}">
                <a16:creationId xmlns:a16="http://schemas.microsoft.com/office/drawing/2014/main" id="{4E5DAA31-265E-4E46-812D-DDC8CC572D8A}"/>
              </a:ext>
            </a:extLst>
          </p:cNvPr>
          <p:cNvSpPr>
            <a:spLocks/>
          </p:cNvSpPr>
          <p:nvPr/>
        </p:nvSpPr>
        <p:spPr bwMode="auto">
          <a:xfrm flipH="1">
            <a:off x="2667000" y="457200"/>
            <a:ext cx="304800" cy="2362200"/>
          </a:xfrm>
          <a:prstGeom prst="rightBrace">
            <a:avLst>
              <a:gd name="adj1" fmla="val 64583"/>
              <a:gd name="adj2" fmla="val 50000"/>
            </a:avLst>
          </a:prstGeom>
          <a:noFill/>
          <a:ln w="28575">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vi-VN" sz="1800">
              <a:solidFill>
                <a:srgbClr val="6600CC"/>
              </a:solidFill>
            </a:endParaRPr>
          </a:p>
        </p:txBody>
      </p:sp>
      <p:sp>
        <p:nvSpPr>
          <p:cNvPr id="22533" name="Text Box 5">
            <a:extLst>
              <a:ext uri="{FF2B5EF4-FFF2-40B4-BE49-F238E27FC236}">
                <a16:creationId xmlns:a16="http://schemas.microsoft.com/office/drawing/2014/main" id="{0E71723C-5125-485B-82E5-F2831D353144}"/>
              </a:ext>
            </a:extLst>
          </p:cNvPr>
          <p:cNvSpPr txBox="1">
            <a:spLocks noChangeArrowheads="1"/>
          </p:cNvSpPr>
          <p:nvPr/>
        </p:nvSpPr>
        <p:spPr bwMode="auto">
          <a:xfrm>
            <a:off x="0" y="4237038"/>
            <a:ext cx="2590800" cy="1554162"/>
          </a:xfrm>
          <a:prstGeom prst="rect">
            <a:avLst/>
          </a:prstGeom>
          <a:gradFill rotWithShape="1">
            <a:gsLst>
              <a:gs pos="0">
                <a:srgbClr val="FFCCFF"/>
              </a:gs>
              <a:gs pos="50000">
                <a:schemeClr val="bg1"/>
              </a:gs>
              <a:gs pos="100000">
                <a:srgbClr val="FFCCFF"/>
              </a:gs>
            </a:gsLst>
            <a:lin ang="5400000" scaled="1"/>
          </a:gradFill>
          <a:ln w="9525">
            <a:noFill/>
            <a:miter lim="800000"/>
            <a:headEnd/>
            <a:tailEnd/>
          </a:ln>
          <a:effectLst/>
        </p:spPr>
        <p:txBody>
          <a:bodyPr>
            <a:spAutoFit/>
          </a:bodyPr>
          <a:lstStyle/>
          <a:p>
            <a:pPr eaLnBrk="1" hangingPunct="1">
              <a:spcBef>
                <a:spcPct val="50000"/>
              </a:spcBef>
              <a:defRPr/>
            </a:pPr>
            <a:r>
              <a:rPr lang="en-US" sz="3200" b="1">
                <a:solidFill>
                  <a:srgbClr val="990033"/>
                </a:solidFill>
                <a:latin typeface="Arial" charset="0"/>
                <a:cs typeface="Arial" charset="0"/>
              </a:rPr>
              <a:t>b,Quan sát bằng những giác quan</a:t>
            </a:r>
          </a:p>
        </p:txBody>
      </p:sp>
      <p:sp>
        <p:nvSpPr>
          <p:cNvPr id="11270" name="Rectangle 6">
            <a:extLst>
              <a:ext uri="{FF2B5EF4-FFF2-40B4-BE49-F238E27FC236}">
                <a16:creationId xmlns:a16="http://schemas.microsoft.com/office/drawing/2014/main" id="{14DDFFA2-848F-45D3-88C5-2D97FDCDA2D3}"/>
              </a:ext>
            </a:extLst>
          </p:cNvPr>
          <p:cNvSpPr>
            <a:spLocks noChangeArrowheads="1"/>
          </p:cNvSpPr>
          <p:nvPr/>
        </p:nvSpPr>
        <p:spPr bwMode="auto">
          <a:xfrm>
            <a:off x="2667000" y="2743200"/>
            <a:ext cx="6629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vi-VN" sz="2800" b="1">
                <a:solidFill>
                  <a:srgbClr val="990033"/>
                </a:solidFill>
              </a:rPr>
              <a:t>- </a:t>
            </a:r>
            <a:r>
              <a:rPr lang="en-US" altLang="vi-VN" sz="2800" b="1">
                <a:solidFill>
                  <a:srgbClr val="0000FF"/>
                </a:solidFill>
              </a:rPr>
              <a:t>Tác giả quan sát bằng xúc giác </a:t>
            </a:r>
            <a:r>
              <a:rPr lang="en-US" altLang="vi-VN" sz="2800" b="1">
                <a:solidFill>
                  <a:srgbClr val="990033"/>
                </a:solidFill>
              </a:rPr>
              <a:t> (cảm giác của làn da): thấy sớm đầu thu mát lạnh, một vài mưa loáng thoáng rơi trên khăn và tóc, những sợi cỏ đẫm nước làm ướt lạnh bàn chân</a:t>
            </a:r>
          </a:p>
          <a:p>
            <a:pPr eaLnBrk="1" hangingPunct="1">
              <a:buFontTx/>
              <a:buNone/>
            </a:pPr>
            <a:r>
              <a:rPr lang="en-US" altLang="vi-VN" sz="2800" b="1">
                <a:solidFill>
                  <a:srgbClr val="0000FF"/>
                </a:solidFill>
              </a:rPr>
              <a:t>-Bằng thị giác</a:t>
            </a:r>
          </a:p>
          <a:p>
            <a:pPr eaLnBrk="1" hangingPunct="1">
              <a:buFontTx/>
              <a:buNone/>
            </a:pPr>
            <a:r>
              <a:rPr lang="en-US" altLang="vi-VN" sz="2800" b="1">
                <a:solidFill>
                  <a:srgbClr val="990033"/>
                </a:solidFill>
              </a:rPr>
              <a:t>( mắt) thấy đám mây xám đục, vòm trời xanh vòi vọi, vài giọt mưa …</a:t>
            </a:r>
          </a:p>
        </p:txBody>
      </p:sp>
      <p:sp>
        <p:nvSpPr>
          <p:cNvPr id="11271" name="AutoShape 7">
            <a:extLst>
              <a:ext uri="{FF2B5EF4-FFF2-40B4-BE49-F238E27FC236}">
                <a16:creationId xmlns:a16="http://schemas.microsoft.com/office/drawing/2014/main" id="{9D9A1797-D88A-4109-BDA4-BD105DE530DB}"/>
              </a:ext>
            </a:extLst>
          </p:cNvPr>
          <p:cNvSpPr>
            <a:spLocks/>
          </p:cNvSpPr>
          <p:nvPr/>
        </p:nvSpPr>
        <p:spPr bwMode="auto">
          <a:xfrm flipH="1">
            <a:off x="2514600" y="2971800"/>
            <a:ext cx="228600" cy="3886200"/>
          </a:xfrm>
          <a:prstGeom prst="rightBrace">
            <a:avLst>
              <a:gd name="adj1" fmla="val 141667"/>
              <a:gd name="adj2" fmla="val 50000"/>
            </a:avLst>
          </a:prstGeom>
          <a:noFill/>
          <a:ln w="28575">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vi-VN" sz="1800">
              <a:solidFill>
                <a:srgbClr val="6600CC"/>
              </a:solidFill>
            </a:endParaRPr>
          </a:p>
        </p:txBody>
      </p:sp>
      <p:sp>
        <p:nvSpPr>
          <p:cNvPr id="22536" name="Text Box 8">
            <a:extLst>
              <a:ext uri="{FF2B5EF4-FFF2-40B4-BE49-F238E27FC236}">
                <a16:creationId xmlns:a16="http://schemas.microsoft.com/office/drawing/2014/main" id="{7AF6C2B6-77AA-426E-B8FF-0683A10E3F53}"/>
              </a:ext>
            </a:extLst>
          </p:cNvPr>
          <p:cNvSpPr txBox="1">
            <a:spLocks noChangeArrowheads="1"/>
          </p:cNvSpPr>
          <p:nvPr/>
        </p:nvSpPr>
        <p:spPr bwMode="auto">
          <a:xfrm>
            <a:off x="76200" y="-122238"/>
            <a:ext cx="9067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b="1" i="1">
                <a:solidFill>
                  <a:schemeClr val="hlink"/>
                </a:solidFill>
              </a:rPr>
              <a:t>Bài 1. Đọc đoạn văn dưới đây rồi nhận xét: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536"/>
                                        </p:tgtEl>
                                        <p:attrNameLst>
                                          <p:attrName>style.visibility</p:attrName>
                                        </p:attrNameLst>
                                      </p:cBhvr>
                                      <p:to>
                                        <p:strVal val="visible"/>
                                      </p:to>
                                    </p:set>
                                    <p:animEffect transition="in" filter="box(in)">
                                      <p:cBhvr>
                                        <p:cTn id="7" dur="5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585</TotalTime>
  <Words>1205</Words>
  <Application>Microsoft Office PowerPoint</Application>
  <PresentationFormat>On-screen Show (4:3)</PresentationFormat>
  <Paragraphs>64</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Administrator</cp:lastModifiedBy>
  <cp:revision>18</cp:revision>
  <dcterms:created xsi:type="dcterms:W3CDTF">2012-08-06T02:41:42Z</dcterms:created>
  <dcterms:modified xsi:type="dcterms:W3CDTF">2021-09-18T09:20:02Z</dcterms:modified>
</cp:coreProperties>
</file>